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7"/>
  </p:notesMasterIdLst>
  <p:sldIdLst>
    <p:sldId id="277" r:id="rId6"/>
    <p:sldId id="787" r:id="rId7"/>
    <p:sldId id="302" r:id="rId8"/>
    <p:sldId id="797" r:id="rId9"/>
    <p:sldId id="788" r:id="rId10"/>
    <p:sldId id="795" r:id="rId11"/>
    <p:sldId id="790" r:id="rId12"/>
    <p:sldId id="769" r:id="rId13"/>
    <p:sldId id="775" r:id="rId14"/>
    <p:sldId id="314" r:id="rId15"/>
    <p:sldId id="273" r:id="rId16"/>
    <p:sldId id="764" r:id="rId17"/>
    <p:sldId id="265" r:id="rId18"/>
    <p:sldId id="796" r:id="rId19"/>
    <p:sldId id="732" r:id="rId20"/>
    <p:sldId id="766" r:id="rId21"/>
    <p:sldId id="712" r:id="rId22"/>
    <p:sldId id="782" r:id="rId23"/>
    <p:sldId id="785" r:id="rId24"/>
    <p:sldId id="791" r:id="rId25"/>
    <p:sldId id="784" r:id="rId26"/>
    <p:sldId id="770" r:id="rId27"/>
    <p:sldId id="767" r:id="rId28"/>
    <p:sldId id="771" r:id="rId29"/>
    <p:sldId id="778" r:id="rId30"/>
    <p:sldId id="772" r:id="rId31"/>
    <p:sldId id="774" r:id="rId32"/>
    <p:sldId id="773" r:id="rId33"/>
    <p:sldId id="792" r:id="rId34"/>
    <p:sldId id="794" r:id="rId35"/>
    <p:sldId id="7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432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28" d="100"/>
          <a:sy n="128" d="100"/>
        </p:scale>
        <p:origin x="3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image" Target="../media/image39.jpg"/><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diagrams/_rels/drawing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1.jpg"/><Relationship Id="rId7" Type="http://schemas.openxmlformats.org/officeDocument/2006/relationships/image" Target="../media/image46.png"/><Relationship Id="rId2" Type="http://schemas.openxmlformats.org/officeDocument/2006/relationships/image" Target="../media/image40.jpg"/><Relationship Id="rId1" Type="http://schemas.openxmlformats.org/officeDocument/2006/relationships/image" Target="../media/image39.jpg"/><Relationship Id="rId6" Type="http://schemas.openxmlformats.org/officeDocument/2006/relationships/image" Target="../media/image45.jpg"/><Relationship Id="rId5" Type="http://schemas.openxmlformats.org/officeDocument/2006/relationships/image" Target="../media/image43.jpg"/><Relationship Id="rId4" Type="http://schemas.openxmlformats.org/officeDocument/2006/relationships/image" Target="../media/image4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EE4E5-611E-4D24-ADC8-71A5F78F5FFA}"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F79F6EC1-3A43-4C3C-A536-EB63189558C1}">
      <dgm:prSet phldrT="[Text]" custT="1"/>
      <dgm:spPr>
        <a:solidFill>
          <a:schemeClr val="bg1"/>
        </a:solidFill>
      </dgm:spPr>
      <dgm:t>
        <a:bodyPr lIns="0" tIns="0" rIns="0" bIns="0"/>
        <a:lstStyle/>
        <a:p>
          <a:endParaRPr lang="en-US" sz="1000" b="1">
            <a:solidFill>
              <a:schemeClr val="tx1"/>
            </a:solidFill>
            <a:latin typeface="Gotham Book" pitchFamily="50" charset="0"/>
            <a:cs typeface="Gotham Book" pitchFamily="50" charset="0"/>
          </a:endParaRPr>
        </a:p>
      </dgm:t>
    </dgm:pt>
    <dgm:pt modelId="{4186A9A2-C9B5-4300-9D54-24626766E5CA}" type="parTrans" cxnId="{CCB6F690-6AC5-4278-964B-4BE1E044E50A}">
      <dgm:prSet/>
      <dgm:spPr/>
      <dgm:t>
        <a:bodyPr/>
        <a:lstStyle/>
        <a:p>
          <a:endParaRPr lang="en-US"/>
        </a:p>
      </dgm:t>
    </dgm:pt>
    <dgm:pt modelId="{F55F5AD2-8EEC-4743-97EA-3A57BF3B8A36}" type="sibTrans" cxnId="{CCB6F690-6AC5-4278-964B-4BE1E044E50A}">
      <dgm:prSet/>
      <dgm:spPr/>
      <dgm:t>
        <a:bodyPr/>
        <a:lstStyle/>
        <a:p>
          <a:endParaRPr lang="en-US"/>
        </a:p>
      </dgm:t>
    </dgm:pt>
    <dgm:pt modelId="{3435D223-C3DD-4759-AA05-198BB5B3E8D2}">
      <dgm:prSet phldrT="[Text]"/>
      <dgm:spPr>
        <a:blipFill rotWithShape="0">
          <a:blip xmlns:r="http://schemas.openxmlformats.org/officeDocument/2006/relationships" r:embed="rId1"/>
          <a:stretch>
            <a:fillRect/>
          </a:stretch>
        </a:blipFill>
      </dgm:spPr>
      <dgm:t>
        <a:bodyPr/>
        <a:lstStyle/>
        <a:p>
          <a:r>
            <a:rPr lang="en-US"/>
            <a:t> </a:t>
          </a:r>
        </a:p>
      </dgm:t>
    </dgm:pt>
    <dgm:pt modelId="{2DB3A559-5C13-4798-83BD-5F354DFDF552}" type="parTrans" cxnId="{75D1636D-03D2-416F-BDE4-809B95A5E0B1}">
      <dgm:prSet/>
      <dgm:spPr/>
      <dgm:t>
        <a:bodyPr/>
        <a:lstStyle/>
        <a:p>
          <a:endParaRPr lang="en-US"/>
        </a:p>
      </dgm:t>
    </dgm:pt>
    <dgm:pt modelId="{ACDDAB3F-C3AB-44B0-BB23-91548F8E22F8}" type="sibTrans" cxnId="{75D1636D-03D2-416F-BDE4-809B95A5E0B1}">
      <dgm:prSet/>
      <dgm:spPr/>
      <dgm:t>
        <a:bodyPr/>
        <a:lstStyle/>
        <a:p>
          <a:endParaRPr lang="en-US"/>
        </a:p>
      </dgm:t>
    </dgm:pt>
    <dgm:pt modelId="{93B81E05-BA12-4A3A-8294-C208E1D79865}">
      <dgm:prSet phldrT="[Text]"/>
      <dgm:spPr>
        <a:blipFill rotWithShape="0">
          <a:blip xmlns:r="http://schemas.openxmlformats.org/officeDocument/2006/relationships" r:embed="rId2"/>
          <a:stretch>
            <a:fillRect/>
          </a:stretch>
        </a:blipFill>
      </dgm:spPr>
      <dgm:t>
        <a:bodyPr/>
        <a:lstStyle/>
        <a:p>
          <a:r>
            <a:rPr lang="en-US"/>
            <a:t> </a:t>
          </a:r>
        </a:p>
      </dgm:t>
    </dgm:pt>
    <dgm:pt modelId="{A3353ABE-0359-43A6-9032-E790A1C38DE5}" type="parTrans" cxnId="{98B316ED-DBF9-4A26-A457-EF19E1119D66}">
      <dgm:prSet/>
      <dgm:spPr/>
      <dgm:t>
        <a:bodyPr/>
        <a:lstStyle/>
        <a:p>
          <a:endParaRPr lang="en-US"/>
        </a:p>
      </dgm:t>
    </dgm:pt>
    <dgm:pt modelId="{7F1E6DAD-8084-454A-ABD7-A22AADDE04B0}" type="sibTrans" cxnId="{98B316ED-DBF9-4A26-A457-EF19E1119D66}">
      <dgm:prSet/>
      <dgm:spPr/>
      <dgm:t>
        <a:bodyPr/>
        <a:lstStyle/>
        <a:p>
          <a:endParaRPr lang="en-US"/>
        </a:p>
      </dgm:t>
    </dgm:pt>
    <dgm:pt modelId="{2C9FB1DC-83A0-4404-A2CA-36D5BD02859A}">
      <dgm:prSet phldrT="[Text]"/>
      <dgm:spPr>
        <a:blipFill rotWithShape="0">
          <a:blip xmlns:r="http://schemas.openxmlformats.org/officeDocument/2006/relationships" r:embed="rId3"/>
          <a:stretch>
            <a:fillRect/>
          </a:stretch>
        </a:blipFill>
      </dgm:spPr>
      <dgm:t>
        <a:bodyPr/>
        <a:lstStyle/>
        <a:p>
          <a:r>
            <a:rPr lang="en-US"/>
            <a:t> </a:t>
          </a:r>
        </a:p>
      </dgm:t>
    </dgm:pt>
    <dgm:pt modelId="{03A6FCBE-81EB-4372-B075-49C9483206D1}" type="parTrans" cxnId="{A8647726-555F-4ABA-AB29-01FD8F5851ED}">
      <dgm:prSet/>
      <dgm:spPr/>
      <dgm:t>
        <a:bodyPr/>
        <a:lstStyle/>
        <a:p>
          <a:endParaRPr lang="en-US"/>
        </a:p>
      </dgm:t>
    </dgm:pt>
    <dgm:pt modelId="{33D15A1A-20C8-4126-BA33-511607717D98}" type="sibTrans" cxnId="{A8647726-555F-4ABA-AB29-01FD8F5851ED}">
      <dgm:prSet/>
      <dgm:spPr/>
      <dgm:t>
        <a:bodyPr/>
        <a:lstStyle/>
        <a:p>
          <a:endParaRPr lang="en-US"/>
        </a:p>
      </dgm:t>
    </dgm:pt>
    <dgm:pt modelId="{4840325A-0D1F-4853-84B5-806E18E7096D}">
      <dgm:prSet phldrT="[Text]"/>
      <dgm:spPr>
        <a:blipFill rotWithShape="0">
          <a:blip xmlns:r="http://schemas.openxmlformats.org/officeDocument/2006/relationships" r:embed="rId4"/>
          <a:stretch>
            <a:fillRect/>
          </a:stretch>
        </a:blipFill>
      </dgm:spPr>
      <dgm:t>
        <a:bodyPr/>
        <a:lstStyle/>
        <a:p>
          <a:r>
            <a:rPr lang="en-US"/>
            <a:t> </a:t>
          </a:r>
        </a:p>
      </dgm:t>
    </dgm:pt>
    <dgm:pt modelId="{A619F6A5-4FDB-4737-BD60-1BC63EEC79A6}" type="parTrans" cxnId="{D513CF26-0585-417B-BAD7-7F0A742DC669}">
      <dgm:prSet/>
      <dgm:spPr/>
      <dgm:t>
        <a:bodyPr/>
        <a:lstStyle/>
        <a:p>
          <a:endParaRPr lang="en-US"/>
        </a:p>
      </dgm:t>
    </dgm:pt>
    <dgm:pt modelId="{3F8CF008-A93D-4649-8CF1-170945A60F6A}" type="sibTrans" cxnId="{D513CF26-0585-417B-BAD7-7F0A742DC669}">
      <dgm:prSet/>
      <dgm:spPr/>
      <dgm:t>
        <a:bodyPr/>
        <a:lstStyle/>
        <a:p>
          <a:endParaRPr lang="en-US"/>
        </a:p>
      </dgm:t>
    </dgm:pt>
    <dgm:pt modelId="{8EAD51A0-F4EB-4F0D-98C2-73A133F0B503}">
      <dgm:prSet phldrT="[Text]"/>
      <dgm:spPr>
        <a:blipFill rotWithShape="0">
          <a:blip xmlns:r="http://schemas.openxmlformats.org/officeDocument/2006/relationships" r:embed="rId5"/>
          <a:stretch>
            <a:fillRect/>
          </a:stretch>
        </a:blipFill>
      </dgm:spPr>
      <dgm:t>
        <a:bodyPr/>
        <a:lstStyle/>
        <a:p>
          <a:r>
            <a:rPr lang="en-US"/>
            <a:t> </a:t>
          </a:r>
        </a:p>
      </dgm:t>
    </dgm:pt>
    <dgm:pt modelId="{5A72497C-55B0-4E62-B635-A9188C81D3B7}" type="parTrans" cxnId="{03BAAD68-4818-4FEB-9E57-B5BF13DDDCDF}">
      <dgm:prSet/>
      <dgm:spPr/>
      <dgm:t>
        <a:bodyPr/>
        <a:lstStyle/>
        <a:p>
          <a:endParaRPr lang="en-US"/>
        </a:p>
      </dgm:t>
    </dgm:pt>
    <dgm:pt modelId="{4F5D654D-A783-4EC1-BA50-F30C59B84514}" type="sibTrans" cxnId="{03BAAD68-4818-4FEB-9E57-B5BF13DDDCDF}">
      <dgm:prSet/>
      <dgm:spPr/>
      <dgm:t>
        <a:bodyPr/>
        <a:lstStyle/>
        <a:p>
          <a:endParaRPr lang="en-US"/>
        </a:p>
      </dgm:t>
    </dgm:pt>
    <dgm:pt modelId="{92215366-273C-443A-ADC6-9EC4DB083128}">
      <dgm:prSet phldrT="[Text]"/>
      <dgm:spPr>
        <a:blipFill rotWithShape="0">
          <a:blip xmlns:r="http://schemas.openxmlformats.org/officeDocument/2006/relationships" r:embed="rId6"/>
          <a:stretch>
            <a:fillRect/>
          </a:stretch>
        </a:blipFill>
      </dgm:spPr>
      <dgm:t>
        <a:bodyPr/>
        <a:lstStyle/>
        <a:p>
          <a:r>
            <a:rPr lang="en-US"/>
            <a:t> </a:t>
          </a:r>
        </a:p>
      </dgm:t>
    </dgm:pt>
    <dgm:pt modelId="{1E10BB2B-0989-41C2-BC47-C6EEE6DC7E9D}" type="parTrans" cxnId="{50A99F3D-DC41-4B73-8F8A-2D6D1E576869}">
      <dgm:prSet/>
      <dgm:spPr/>
      <dgm:t>
        <a:bodyPr/>
        <a:lstStyle/>
        <a:p>
          <a:endParaRPr lang="en-US"/>
        </a:p>
      </dgm:t>
    </dgm:pt>
    <dgm:pt modelId="{F957B070-CC10-475F-8207-603DFA6DC431}" type="sibTrans" cxnId="{50A99F3D-DC41-4B73-8F8A-2D6D1E576869}">
      <dgm:prSet/>
      <dgm:spPr/>
      <dgm:t>
        <a:bodyPr/>
        <a:lstStyle/>
        <a:p>
          <a:endParaRPr lang="en-US"/>
        </a:p>
      </dgm:t>
    </dgm:pt>
    <dgm:pt modelId="{D88643EB-DC8D-4E31-9608-BF28D89A6879}">
      <dgm:prSet phldrT="[Text]"/>
      <dgm:spPr>
        <a:blipFill rotWithShape="0">
          <a:blip xmlns:r="http://schemas.openxmlformats.org/officeDocument/2006/relationships" r:embed="rId7"/>
          <a:stretch>
            <a:fillRect/>
          </a:stretch>
        </a:blipFill>
      </dgm:spPr>
      <dgm:t>
        <a:bodyPr/>
        <a:lstStyle/>
        <a:p>
          <a:endParaRPr lang="en-US"/>
        </a:p>
      </dgm:t>
    </dgm:pt>
    <dgm:pt modelId="{8871BE03-7D0C-4659-A44B-66CD955E7A44}" type="parTrans" cxnId="{06DD8FB7-B7C5-4292-BE67-1B90AFFA6121}">
      <dgm:prSet/>
      <dgm:spPr/>
      <dgm:t>
        <a:bodyPr/>
        <a:lstStyle/>
        <a:p>
          <a:endParaRPr lang="en-US"/>
        </a:p>
      </dgm:t>
    </dgm:pt>
    <dgm:pt modelId="{923B3CEE-F3DB-4A45-B5D7-8F331C3E926B}" type="sibTrans" cxnId="{06DD8FB7-B7C5-4292-BE67-1B90AFFA6121}">
      <dgm:prSet/>
      <dgm:spPr/>
      <dgm:t>
        <a:bodyPr/>
        <a:lstStyle/>
        <a:p>
          <a:endParaRPr lang="en-US"/>
        </a:p>
      </dgm:t>
    </dgm:pt>
    <dgm:pt modelId="{6FF6BDAB-B197-4646-8A64-E42796A3B710}">
      <dgm:prSet phldrT="[Text]"/>
      <dgm:spPr>
        <a:blipFill rotWithShape="0">
          <a:blip xmlns:r="http://schemas.openxmlformats.org/officeDocument/2006/relationships" r:embed="rId8"/>
          <a:stretch>
            <a:fillRect/>
          </a:stretch>
        </a:blipFill>
      </dgm:spPr>
      <dgm:t>
        <a:bodyPr/>
        <a:lstStyle/>
        <a:p>
          <a:endParaRPr lang="en-US"/>
        </a:p>
      </dgm:t>
    </dgm:pt>
    <dgm:pt modelId="{3882D5F0-FE80-4249-9F29-D02CF521BB0C}" type="parTrans" cxnId="{F533916B-F548-4DAC-9E9C-15A12C882EE5}">
      <dgm:prSet/>
      <dgm:spPr/>
      <dgm:t>
        <a:bodyPr/>
        <a:lstStyle/>
        <a:p>
          <a:endParaRPr lang="en-US"/>
        </a:p>
      </dgm:t>
    </dgm:pt>
    <dgm:pt modelId="{8E9DFE0D-FCD1-4A3C-96DC-ACE87D7F8432}" type="sibTrans" cxnId="{F533916B-F548-4DAC-9E9C-15A12C882EE5}">
      <dgm:prSet/>
      <dgm:spPr/>
      <dgm:t>
        <a:bodyPr/>
        <a:lstStyle/>
        <a:p>
          <a:endParaRPr lang="en-US"/>
        </a:p>
      </dgm:t>
    </dgm:pt>
    <dgm:pt modelId="{F6D9A5EA-D379-401D-B0BF-E3C8B30EE709}" type="pres">
      <dgm:prSet presAssocID="{C63EE4E5-611E-4D24-ADC8-71A5F78F5FFA}" presName="cycle" presStyleCnt="0">
        <dgm:presLayoutVars>
          <dgm:chMax val="1"/>
          <dgm:dir/>
          <dgm:animLvl val="ctr"/>
          <dgm:resizeHandles val="exact"/>
        </dgm:presLayoutVars>
      </dgm:prSet>
      <dgm:spPr/>
    </dgm:pt>
    <dgm:pt modelId="{A127B21A-8CD9-4E93-98FD-271CEF6F7848}" type="pres">
      <dgm:prSet presAssocID="{F79F6EC1-3A43-4C3C-A536-EB63189558C1}" presName="centerShape" presStyleLbl="node0" presStyleIdx="0" presStyleCnt="1"/>
      <dgm:spPr/>
    </dgm:pt>
    <dgm:pt modelId="{5D3AF042-947F-41A8-A5A9-A0BDFF64C9E1}" type="pres">
      <dgm:prSet presAssocID="{2DB3A559-5C13-4798-83BD-5F354DFDF552}" presName="Name9" presStyleLbl="parChTrans1D2" presStyleIdx="0" presStyleCnt="8"/>
      <dgm:spPr/>
    </dgm:pt>
    <dgm:pt modelId="{D5986122-565D-4C11-BE5E-EA2A34EFEF4D}" type="pres">
      <dgm:prSet presAssocID="{2DB3A559-5C13-4798-83BD-5F354DFDF552}" presName="connTx" presStyleLbl="parChTrans1D2" presStyleIdx="0" presStyleCnt="8"/>
      <dgm:spPr/>
    </dgm:pt>
    <dgm:pt modelId="{7D23A15B-B6FF-4115-819A-CDA0D68F759F}" type="pres">
      <dgm:prSet presAssocID="{3435D223-C3DD-4759-AA05-198BB5B3E8D2}" presName="node" presStyleLbl="node1" presStyleIdx="0" presStyleCnt="8">
        <dgm:presLayoutVars>
          <dgm:bulletEnabled val="1"/>
        </dgm:presLayoutVars>
      </dgm:prSet>
      <dgm:spPr/>
    </dgm:pt>
    <dgm:pt modelId="{FF258A84-3438-4F5E-ABB3-98192ADBE442}" type="pres">
      <dgm:prSet presAssocID="{A3353ABE-0359-43A6-9032-E790A1C38DE5}" presName="Name9" presStyleLbl="parChTrans1D2" presStyleIdx="1" presStyleCnt="8"/>
      <dgm:spPr/>
    </dgm:pt>
    <dgm:pt modelId="{FB85CE3A-2D04-4F87-9229-0E0068A7D9E7}" type="pres">
      <dgm:prSet presAssocID="{A3353ABE-0359-43A6-9032-E790A1C38DE5}" presName="connTx" presStyleLbl="parChTrans1D2" presStyleIdx="1" presStyleCnt="8"/>
      <dgm:spPr/>
    </dgm:pt>
    <dgm:pt modelId="{D80B0EF0-8A50-4135-B3A0-2D9A12DD2079}" type="pres">
      <dgm:prSet presAssocID="{93B81E05-BA12-4A3A-8294-C208E1D79865}" presName="node" presStyleLbl="node1" presStyleIdx="1" presStyleCnt="8">
        <dgm:presLayoutVars>
          <dgm:bulletEnabled val="1"/>
        </dgm:presLayoutVars>
      </dgm:prSet>
      <dgm:spPr/>
    </dgm:pt>
    <dgm:pt modelId="{4FD22B91-0D49-4D23-A5CE-14223262F514}" type="pres">
      <dgm:prSet presAssocID="{03A6FCBE-81EB-4372-B075-49C9483206D1}" presName="Name9" presStyleLbl="parChTrans1D2" presStyleIdx="2" presStyleCnt="8"/>
      <dgm:spPr/>
    </dgm:pt>
    <dgm:pt modelId="{092734DA-A8FC-4A58-B7C9-0AF9AA8491C6}" type="pres">
      <dgm:prSet presAssocID="{03A6FCBE-81EB-4372-B075-49C9483206D1}" presName="connTx" presStyleLbl="parChTrans1D2" presStyleIdx="2" presStyleCnt="8"/>
      <dgm:spPr/>
    </dgm:pt>
    <dgm:pt modelId="{C8C6A88A-62C2-442A-B4F7-752BCB3E961F}" type="pres">
      <dgm:prSet presAssocID="{2C9FB1DC-83A0-4404-A2CA-36D5BD02859A}" presName="node" presStyleLbl="node1" presStyleIdx="2" presStyleCnt="8">
        <dgm:presLayoutVars>
          <dgm:bulletEnabled val="1"/>
        </dgm:presLayoutVars>
      </dgm:prSet>
      <dgm:spPr/>
    </dgm:pt>
    <dgm:pt modelId="{551FF9F4-65E3-46B8-B1C7-A4240A7F8727}" type="pres">
      <dgm:prSet presAssocID="{A619F6A5-4FDB-4737-BD60-1BC63EEC79A6}" presName="Name9" presStyleLbl="parChTrans1D2" presStyleIdx="3" presStyleCnt="8"/>
      <dgm:spPr/>
    </dgm:pt>
    <dgm:pt modelId="{8A6EDDAE-C458-45B3-8E3B-8FB88CC0959F}" type="pres">
      <dgm:prSet presAssocID="{A619F6A5-4FDB-4737-BD60-1BC63EEC79A6}" presName="connTx" presStyleLbl="parChTrans1D2" presStyleIdx="3" presStyleCnt="8"/>
      <dgm:spPr/>
    </dgm:pt>
    <dgm:pt modelId="{7224F82A-282B-4070-B5FB-8C56411515B7}" type="pres">
      <dgm:prSet presAssocID="{4840325A-0D1F-4853-84B5-806E18E7096D}" presName="node" presStyleLbl="node1" presStyleIdx="3" presStyleCnt="8">
        <dgm:presLayoutVars>
          <dgm:bulletEnabled val="1"/>
        </dgm:presLayoutVars>
      </dgm:prSet>
      <dgm:spPr/>
    </dgm:pt>
    <dgm:pt modelId="{E28CC68D-12C5-4DC1-9FC7-2514AB21FF2C}" type="pres">
      <dgm:prSet presAssocID="{5A72497C-55B0-4E62-B635-A9188C81D3B7}" presName="Name9" presStyleLbl="parChTrans1D2" presStyleIdx="4" presStyleCnt="8"/>
      <dgm:spPr/>
    </dgm:pt>
    <dgm:pt modelId="{E71D2C13-93A8-4AE2-8839-B8CDF7647D19}" type="pres">
      <dgm:prSet presAssocID="{5A72497C-55B0-4E62-B635-A9188C81D3B7}" presName="connTx" presStyleLbl="parChTrans1D2" presStyleIdx="4" presStyleCnt="8"/>
      <dgm:spPr/>
    </dgm:pt>
    <dgm:pt modelId="{477F0471-5B28-4004-BDE7-B2D91CAE3FB8}" type="pres">
      <dgm:prSet presAssocID="{8EAD51A0-F4EB-4F0D-98C2-73A133F0B503}" presName="node" presStyleLbl="node1" presStyleIdx="4" presStyleCnt="8">
        <dgm:presLayoutVars>
          <dgm:bulletEnabled val="1"/>
        </dgm:presLayoutVars>
      </dgm:prSet>
      <dgm:spPr/>
    </dgm:pt>
    <dgm:pt modelId="{89967435-077D-44C0-A959-9FC1632F2D96}" type="pres">
      <dgm:prSet presAssocID="{8871BE03-7D0C-4659-A44B-66CD955E7A44}" presName="Name9" presStyleLbl="parChTrans1D2" presStyleIdx="5" presStyleCnt="8"/>
      <dgm:spPr/>
    </dgm:pt>
    <dgm:pt modelId="{9FF85A41-F31E-43D5-9581-0ED2229B9C1B}" type="pres">
      <dgm:prSet presAssocID="{8871BE03-7D0C-4659-A44B-66CD955E7A44}" presName="connTx" presStyleLbl="parChTrans1D2" presStyleIdx="5" presStyleCnt="8"/>
      <dgm:spPr/>
    </dgm:pt>
    <dgm:pt modelId="{9CF1FE65-B767-4106-9E21-258FB7C0E005}" type="pres">
      <dgm:prSet presAssocID="{D88643EB-DC8D-4E31-9608-BF28D89A6879}" presName="node" presStyleLbl="node1" presStyleIdx="5" presStyleCnt="8">
        <dgm:presLayoutVars>
          <dgm:bulletEnabled val="1"/>
        </dgm:presLayoutVars>
      </dgm:prSet>
      <dgm:spPr/>
    </dgm:pt>
    <dgm:pt modelId="{06AEE7C1-2331-4DFA-B8EA-227DEA7511BF}" type="pres">
      <dgm:prSet presAssocID="{3882D5F0-FE80-4249-9F29-D02CF521BB0C}" presName="Name9" presStyleLbl="parChTrans1D2" presStyleIdx="6" presStyleCnt="8"/>
      <dgm:spPr/>
    </dgm:pt>
    <dgm:pt modelId="{5A4D9401-2827-42CC-B24F-58822E0FE713}" type="pres">
      <dgm:prSet presAssocID="{3882D5F0-FE80-4249-9F29-D02CF521BB0C}" presName="connTx" presStyleLbl="parChTrans1D2" presStyleIdx="6" presStyleCnt="8"/>
      <dgm:spPr/>
    </dgm:pt>
    <dgm:pt modelId="{B4AD2B8E-5EC5-4FB1-A7E2-3DC662B4FE8C}" type="pres">
      <dgm:prSet presAssocID="{6FF6BDAB-B197-4646-8A64-E42796A3B710}" presName="node" presStyleLbl="node1" presStyleIdx="6" presStyleCnt="8">
        <dgm:presLayoutVars>
          <dgm:bulletEnabled val="1"/>
        </dgm:presLayoutVars>
      </dgm:prSet>
      <dgm:spPr/>
    </dgm:pt>
    <dgm:pt modelId="{7AB4DAA5-EB16-480D-BC6E-FF6CE547000B}" type="pres">
      <dgm:prSet presAssocID="{1E10BB2B-0989-41C2-BC47-C6EEE6DC7E9D}" presName="Name9" presStyleLbl="parChTrans1D2" presStyleIdx="7" presStyleCnt="8"/>
      <dgm:spPr/>
    </dgm:pt>
    <dgm:pt modelId="{20DC3A65-3A97-48FC-A3AB-13B2CFAF4999}" type="pres">
      <dgm:prSet presAssocID="{1E10BB2B-0989-41C2-BC47-C6EEE6DC7E9D}" presName="connTx" presStyleLbl="parChTrans1D2" presStyleIdx="7" presStyleCnt="8"/>
      <dgm:spPr/>
    </dgm:pt>
    <dgm:pt modelId="{EF34AD95-63A7-43D0-9EFA-F43AF2E6FE2C}" type="pres">
      <dgm:prSet presAssocID="{92215366-273C-443A-ADC6-9EC4DB083128}" presName="node" presStyleLbl="node1" presStyleIdx="7" presStyleCnt="8">
        <dgm:presLayoutVars>
          <dgm:bulletEnabled val="1"/>
        </dgm:presLayoutVars>
      </dgm:prSet>
      <dgm:spPr/>
    </dgm:pt>
  </dgm:ptLst>
  <dgm:cxnLst>
    <dgm:cxn modelId="{5D6BAC02-7A9E-485E-8CD4-AFC7E6175A5D}" type="presOf" srcId="{93B81E05-BA12-4A3A-8294-C208E1D79865}" destId="{D80B0EF0-8A50-4135-B3A0-2D9A12DD2079}" srcOrd="0" destOrd="0" presId="urn:microsoft.com/office/officeart/2005/8/layout/radial1"/>
    <dgm:cxn modelId="{3B50C202-9C3E-402B-BB9D-C03781A8475F}" type="presOf" srcId="{F79F6EC1-3A43-4C3C-A536-EB63189558C1}" destId="{A127B21A-8CD9-4E93-98FD-271CEF6F7848}" srcOrd="0" destOrd="0" presId="urn:microsoft.com/office/officeart/2005/8/layout/radial1"/>
    <dgm:cxn modelId="{4A127F05-D42B-41A0-ADC6-C99010B6AB5E}" type="presOf" srcId="{1E10BB2B-0989-41C2-BC47-C6EEE6DC7E9D}" destId="{7AB4DAA5-EB16-480D-BC6E-FF6CE547000B}" srcOrd="0" destOrd="0" presId="urn:microsoft.com/office/officeart/2005/8/layout/radial1"/>
    <dgm:cxn modelId="{A6226D0F-5C57-48E4-BD54-CD8726DBB85E}" type="presOf" srcId="{2C9FB1DC-83A0-4404-A2CA-36D5BD02859A}" destId="{C8C6A88A-62C2-442A-B4F7-752BCB3E961F}" srcOrd="0" destOrd="0" presId="urn:microsoft.com/office/officeart/2005/8/layout/radial1"/>
    <dgm:cxn modelId="{A8647726-555F-4ABA-AB29-01FD8F5851ED}" srcId="{F79F6EC1-3A43-4C3C-A536-EB63189558C1}" destId="{2C9FB1DC-83A0-4404-A2CA-36D5BD02859A}" srcOrd="2" destOrd="0" parTransId="{03A6FCBE-81EB-4372-B075-49C9483206D1}" sibTransId="{33D15A1A-20C8-4126-BA33-511607717D98}"/>
    <dgm:cxn modelId="{D513CF26-0585-417B-BAD7-7F0A742DC669}" srcId="{F79F6EC1-3A43-4C3C-A536-EB63189558C1}" destId="{4840325A-0D1F-4853-84B5-806E18E7096D}" srcOrd="3" destOrd="0" parTransId="{A619F6A5-4FDB-4737-BD60-1BC63EEC79A6}" sibTransId="{3F8CF008-A93D-4649-8CF1-170945A60F6A}"/>
    <dgm:cxn modelId="{50A99F3D-DC41-4B73-8F8A-2D6D1E576869}" srcId="{F79F6EC1-3A43-4C3C-A536-EB63189558C1}" destId="{92215366-273C-443A-ADC6-9EC4DB083128}" srcOrd="7" destOrd="0" parTransId="{1E10BB2B-0989-41C2-BC47-C6EEE6DC7E9D}" sibTransId="{F957B070-CC10-475F-8207-603DFA6DC431}"/>
    <dgm:cxn modelId="{495C913F-F5BD-4AF2-A644-6895891ADC8A}" type="presOf" srcId="{5A72497C-55B0-4E62-B635-A9188C81D3B7}" destId="{E71D2C13-93A8-4AE2-8839-B8CDF7647D19}" srcOrd="1" destOrd="0" presId="urn:microsoft.com/office/officeart/2005/8/layout/radial1"/>
    <dgm:cxn modelId="{926E6A40-590C-4E26-934A-80F501B179F7}" type="presOf" srcId="{8871BE03-7D0C-4659-A44B-66CD955E7A44}" destId="{9FF85A41-F31E-43D5-9581-0ED2229B9C1B}" srcOrd="1" destOrd="0" presId="urn:microsoft.com/office/officeart/2005/8/layout/radial1"/>
    <dgm:cxn modelId="{5D0E3146-C975-4C40-A594-13B539968C0C}" type="presOf" srcId="{8EAD51A0-F4EB-4F0D-98C2-73A133F0B503}" destId="{477F0471-5B28-4004-BDE7-B2D91CAE3FB8}" srcOrd="0" destOrd="0" presId="urn:microsoft.com/office/officeart/2005/8/layout/radial1"/>
    <dgm:cxn modelId="{0C67644D-227B-4409-880C-23ECAAC89F24}" type="presOf" srcId="{C63EE4E5-611E-4D24-ADC8-71A5F78F5FFA}" destId="{F6D9A5EA-D379-401D-B0BF-E3C8B30EE709}" srcOrd="0" destOrd="0" presId="urn:microsoft.com/office/officeart/2005/8/layout/radial1"/>
    <dgm:cxn modelId="{C2F67751-DB27-469B-9795-74DBCFDE6F58}" type="presOf" srcId="{A619F6A5-4FDB-4737-BD60-1BC63EEC79A6}" destId="{551FF9F4-65E3-46B8-B1C7-A4240A7F8727}" srcOrd="0" destOrd="0" presId="urn:microsoft.com/office/officeart/2005/8/layout/radial1"/>
    <dgm:cxn modelId="{FB47CB51-810F-4ED8-B2A3-46A9A1B51BF0}" type="presOf" srcId="{2DB3A559-5C13-4798-83BD-5F354DFDF552}" destId="{5D3AF042-947F-41A8-A5A9-A0BDFF64C9E1}" srcOrd="0" destOrd="0" presId="urn:microsoft.com/office/officeart/2005/8/layout/radial1"/>
    <dgm:cxn modelId="{55AF9956-A465-4F72-9DF4-036A8E6F6ABA}" type="presOf" srcId="{03A6FCBE-81EB-4372-B075-49C9483206D1}" destId="{4FD22B91-0D49-4D23-A5CE-14223262F514}" srcOrd="0" destOrd="0" presId="urn:microsoft.com/office/officeart/2005/8/layout/radial1"/>
    <dgm:cxn modelId="{32BED156-C611-45A2-B4D2-692017DF4BE0}" type="presOf" srcId="{1E10BB2B-0989-41C2-BC47-C6EEE6DC7E9D}" destId="{20DC3A65-3A97-48FC-A3AB-13B2CFAF4999}" srcOrd="1" destOrd="0" presId="urn:microsoft.com/office/officeart/2005/8/layout/radial1"/>
    <dgm:cxn modelId="{3A76875A-DA2B-418D-B5EB-AAD50203F7E4}" type="presOf" srcId="{A3353ABE-0359-43A6-9032-E790A1C38DE5}" destId="{FB85CE3A-2D04-4F87-9229-0E0068A7D9E7}" srcOrd="1" destOrd="0" presId="urn:microsoft.com/office/officeart/2005/8/layout/radial1"/>
    <dgm:cxn modelId="{55D3B25C-C8E7-41B1-A2A9-292C2C48831D}" type="presOf" srcId="{6FF6BDAB-B197-4646-8A64-E42796A3B710}" destId="{B4AD2B8E-5EC5-4FB1-A7E2-3DC662B4FE8C}" srcOrd="0" destOrd="0" presId="urn:microsoft.com/office/officeart/2005/8/layout/radial1"/>
    <dgm:cxn modelId="{03BAAD68-4818-4FEB-9E57-B5BF13DDDCDF}" srcId="{F79F6EC1-3A43-4C3C-A536-EB63189558C1}" destId="{8EAD51A0-F4EB-4F0D-98C2-73A133F0B503}" srcOrd="4" destOrd="0" parTransId="{5A72497C-55B0-4E62-B635-A9188C81D3B7}" sibTransId="{4F5D654D-A783-4EC1-BA50-F30C59B84514}"/>
    <dgm:cxn modelId="{53BFA86A-D5B0-45F0-B568-6B1DF9B3F6B0}" type="presOf" srcId="{2DB3A559-5C13-4798-83BD-5F354DFDF552}" destId="{D5986122-565D-4C11-BE5E-EA2A34EFEF4D}" srcOrd="1" destOrd="0" presId="urn:microsoft.com/office/officeart/2005/8/layout/radial1"/>
    <dgm:cxn modelId="{F533916B-F548-4DAC-9E9C-15A12C882EE5}" srcId="{F79F6EC1-3A43-4C3C-A536-EB63189558C1}" destId="{6FF6BDAB-B197-4646-8A64-E42796A3B710}" srcOrd="6" destOrd="0" parTransId="{3882D5F0-FE80-4249-9F29-D02CF521BB0C}" sibTransId="{8E9DFE0D-FCD1-4A3C-96DC-ACE87D7F8432}"/>
    <dgm:cxn modelId="{75D1636D-03D2-416F-BDE4-809B95A5E0B1}" srcId="{F79F6EC1-3A43-4C3C-A536-EB63189558C1}" destId="{3435D223-C3DD-4759-AA05-198BB5B3E8D2}" srcOrd="0" destOrd="0" parTransId="{2DB3A559-5C13-4798-83BD-5F354DFDF552}" sibTransId="{ACDDAB3F-C3AB-44B0-BB23-91548F8E22F8}"/>
    <dgm:cxn modelId="{06C66E70-357A-4897-84A9-98270D793C0E}" type="presOf" srcId="{3882D5F0-FE80-4249-9F29-D02CF521BB0C}" destId="{06AEE7C1-2331-4DFA-B8EA-227DEA7511BF}" srcOrd="0" destOrd="0" presId="urn:microsoft.com/office/officeart/2005/8/layout/radial1"/>
    <dgm:cxn modelId="{B80CBB77-33EA-47BC-80A8-26952A1E0175}" type="presOf" srcId="{5A72497C-55B0-4E62-B635-A9188C81D3B7}" destId="{E28CC68D-12C5-4DC1-9FC7-2514AB21FF2C}" srcOrd="0" destOrd="0" presId="urn:microsoft.com/office/officeart/2005/8/layout/radial1"/>
    <dgm:cxn modelId="{6AED7B7C-01FF-42FF-BBDB-65B4B6B1D6A4}" type="presOf" srcId="{A3353ABE-0359-43A6-9032-E790A1C38DE5}" destId="{FF258A84-3438-4F5E-ABB3-98192ADBE442}" srcOrd="0" destOrd="0" presId="urn:microsoft.com/office/officeart/2005/8/layout/radial1"/>
    <dgm:cxn modelId="{E8895E85-348F-4647-84CD-392AF187B927}" type="presOf" srcId="{A619F6A5-4FDB-4737-BD60-1BC63EEC79A6}" destId="{8A6EDDAE-C458-45B3-8E3B-8FB88CC0959F}" srcOrd="1" destOrd="0" presId="urn:microsoft.com/office/officeart/2005/8/layout/radial1"/>
    <dgm:cxn modelId="{A1868B89-DE26-4EF5-9D98-ABE9DA40D820}" type="presOf" srcId="{3435D223-C3DD-4759-AA05-198BB5B3E8D2}" destId="{7D23A15B-B6FF-4115-819A-CDA0D68F759F}" srcOrd="0" destOrd="0" presId="urn:microsoft.com/office/officeart/2005/8/layout/radial1"/>
    <dgm:cxn modelId="{6104F590-3EE9-4615-9875-72D34FE04ED0}" type="presOf" srcId="{4840325A-0D1F-4853-84B5-806E18E7096D}" destId="{7224F82A-282B-4070-B5FB-8C56411515B7}" srcOrd="0" destOrd="0" presId="urn:microsoft.com/office/officeart/2005/8/layout/radial1"/>
    <dgm:cxn modelId="{CCB6F690-6AC5-4278-964B-4BE1E044E50A}" srcId="{C63EE4E5-611E-4D24-ADC8-71A5F78F5FFA}" destId="{F79F6EC1-3A43-4C3C-A536-EB63189558C1}" srcOrd="0" destOrd="0" parTransId="{4186A9A2-C9B5-4300-9D54-24626766E5CA}" sibTransId="{F55F5AD2-8EEC-4743-97EA-3A57BF3B8A36}"/>
    <dgm:cxn modelId="{8F35FC92-F3CC-4062-856E-DC674BAC1293}" type="presOf" srcId="{92215366-273C-443A-ADC6-9EC4DB083128}" destId="{EF34AD95-63A7-43D0-9EFA-F43AF2E6FE2C}" srcOrd="0" destOrd="0" presId="urn:microsoft.com/office/officeart/2005/8/layout/radial1"/>
    <dgm:cxn modelId="{EF659099-9133-4060-B5B1-9DD7797F8912}" type="presOf" srcId="{3882D5F0-FE80-4249-9F29-D02CF521BB0C}" destId="{5A4D9401-2827-42CC-B24F-58822E0FE713}" srcOrd="1" destOrd="0" presId="urn:microsoft.com/office/officeart/2005/8/layout/radial1"/>
    <dgm:cxn modelId="{06DD8FB7-B7C5-4292-BE67-1B90AFFA6121}" srcId="{F79F6EC1-3A43-4C3C-A536-EB63189558C1}" destId="{D88643EB-DC8D-4E31-9608-BF28D89A6879}" srcOrd="5" destOrd="0" parTransId="{8871BE03-7D0C-4659-A44B-66CD955E7A44}" sibTransId="{923B3CEE-F3DB-4A45-B5D7-8F331C3E926B}"/>
    <dgm:cxn modelId="{BEC26AC0-1CDC-4B46-A490-2DC86BAEEA41}" type="presOf" srcId="{03A6FCBE-81EB-4372-B075-49C9483206D1}" destId="{092734DA-A8FC-4A58-B7C9-0AF9AA8491C6}" srcOrd="1" destOrd="0" presId="urn:microsoft.com/office/officeart/2005/8/layout/radial1"/>
    <dgm:cxn modelId="{B6B815D4-2C20-49F9-9C60-1AE0D1D05CB0}" type="presOf" srcId="{D88643EB-DC8D-4E31-9608-BF28D89A6879}" destId="{9CF1FE65-B767-4106-9E21-258FB7C0E005}" srcOrd="0" destOrd="0" presId="urn:microsoft.com/office/officeart/2005/8/layout/radial1"/>
    <dgm:cxn modelId="{39F2ABDA-63CF-43A1-9D7F-5ABE209A0B8F}" type="presOf" srcId="{8871BE03-7D0C-4659-A44B-66CD955E7A44}" destId="{89967435-077D-44C0-A959-9FC1632F2D96}" srcOrd="0" destOrd="0" presId="urn:microsoft.com/office/officeart/2005/8/layout/radial1"/>
    <dgm:cxn modelId="{98B316ED-DBF9-4A26-A457-EF19E1119D66}" srcId="{F79F6EC1-3A43-4C3C-A536-EB63189558C1}" destId="{93B81E05-BA12-4A3A-8294-C208E1D79865}" srcOrd="1" destOrd="0" parTransId="{A3353ABE-0359-43A6-9032-E790A1C38DE5}" sibTransId="{7F1E6DAD-8084-454A-ABD7-A22AADDE04B0}"/>
    <dgm:cxn modelId="{9DAF8F24-4EA7-4163-ACB2-0CF0ED484669}" type="presParOf" srcId="{F6D9A5EA-D379-401D-B0BF-E3C8B30EE709}" destId="{A127B21A-8CD9-4E93-98FD-271CEF6F7848}" srcOrd="0" destOrd="0" presId="urn:microsoft.com/office/officeart/2005/8/layout/radial1"/>
    <dgm:cxn modelId="{67DE7AE7-1D09-4213-8B41-A0AE8103C76C}" type="presParOf" srcId="{F6D9A5EA-D379-401D-B0BF-E3C8B30EE709}" destId="{5D3AF042-947F-41A8-A5A9-A0BDFF64C9E1}" srcOrd="1" destOrd="0" presId="urn:microsoft.com/office/officeart/2005/8/layout/radial1"/>
    <dgm:cxn modelId="{291FF5E2-AAC4-418B-A15F-92F29572021B}" type="presParOf" srcId="{5D3AF042-947F-41A8-A5A9-A0BDFF64C9E1}" destId="{D5986122-565D-4C11-BE5E-EA2A34EFEF4D}" srcOrd="0" destOrd="0" presId="urn:microsoft.com/office/officeart/2005/8/layout/radial1"/>
    <dgm:cxn modelId="{B8166159-3BEC-4D5A-BC9A-81CE7EBE86BD}" type="presParOf" srcId="{F6D9A5EA-D379-401D-B0BF-E3C8B30EE709}" destId="{7D23A15B-B6FF-4115-819A-CDA0D68F759F}" srcOrd="2" destOrd="0" presId="urn:microsoft.com/office/officeart/2005/8/layout/radial1"/>
    <dgm:cxn modelId="{517D5A42-5D1B-4FA2-848F-FFF8FC236609}" type="presParOf" srcId="{F6D9A5EA-D379-401D-B0BF-E3C8B30EE709}" destId="{FF258A84-3438-4F5E-ABB3-98192ADBE442}" srcOrd="3" destOrd="0" presId="urn:microsoft.com/office/officeart/2005/8/layout/radial1"/>
    <dgm:cxn modelId="{F2CA1FE8-F72E-4EDC-8A75-7C29B924E925}" type="presParOf" srcId="{FF258A84-3438-4F5E-ABB3-98192ADBE442}" destId="{FB85CE3A-2D04-4F87-9229-0E0068A7D9E7}" srcOrd="0" destOrd="0" presId="urn:microsoft.com/office/officeart/2005/8/layout/radial1"/>
    <dgm:cxn modelId="{ECB60338-8692-42EE-8763-0380CD93A64F}" type="presParOf" srcId="{F6D9A5EA-D379-401D-B0BF-E3C8B30EE709}" destId="{D80B0EF0-8A50-4135-B3A0-2D9A12DD2079}" srcOrd="4" destOrd="0" presId="urn:microsoft.com/office/officeart/2005/8/layout/radial1"/>
    <dgm:cxn modelId="{EFC88E06-7C67-466B-8123-46A0F5919A2D}" type="presParOf" srcId="{F6D9A5EA-D379-401D-B0BF-E3C8B30EE709}" destId="{4FD22B91-0D49-4D23-A5CE-14223262F514}" srcOrd="5" destOrd="0" presId="urn:microsoft.com/office/officeart/2005/8/layout/radial1"/>
    <dgm:cxn modelId="{A5417996-2640-4D1F-8649-2D656F475EF8}" type="presParOf" srcId="{4FD22B91-0D49-4D23-A5CE-14223262F514}" destId="{092734DA-A8FC-4A58-B7C9-0AF9AA8491C6}" srcOrd="0" destOrd="0" presId="urn:microsoft.com/office/officeart/2005/8/layout/radial1"/>
    <dgm:cxn modelId="{4192BA44-764D-4953-9C9A-CFD049131452}" type="presParOf" srcId="{F6D9A5EA-D379-401D-B0BF-E3C8B30EE709}" destId="{C8C6A88A-62C2-442A-B4F7-752BCB3E961F}" srcOrd="6" destOrd="0" presId="urn:microsoft.com/office/officeart/2005/8/layout/radial1"/>
    <dgm:cxn modelId="{AB783187-F527-4B51-83EF-CFF64B66B8BF}" type="presParOf" srcId="{F6D9A5EA-D379-401D-B0BF-E3C8B30EE709}" destId="{551FF9F4-65E3-46B8-B1C7-A4240A7F8727}" srcOrd="7" destOrd="0" presId="urn:microsoft.com/office/officeart/2005/8/layout/radial1"/>
    <dgm:cxn modelId="{1C456D4A-C5BC-4089-9B93-EC05A37E6836}" type="presParOf" srcId="{551FF9F4-65E3-46B8-B1C7-A4240A7F8727}" destId="{8A6EDDAE-C458-45B3-8E3B-8FB88CC0959F}" srcOrd="0" destOrd="0" presId="urn:microsoft.com/office/officeart/2005/8/layout/radial1"/>
    <dgm:cxn modelId="{7F9EC32C-955D-410E-914B-4E1885417CD5}" type="presParOf" srcId="{F6D9A5EA-D379-401D-B0BF-E3C8B30EE709}" destId="{7224F82A-282B-4070-B5FB-8C56411515B7}" srcOrd="8" destOrd="0" presId="urn:microsoft.com/office/officeart/2005/8/layout/radial1"/>
    <dgm:cxn modelId="{B4C3F2AB-D8A6-4CD5-B054-50D68D456BAF}" type="presParOf" srcId="{F6D9A5EA-D379-401D-B0BF-E3C8B30EE709}" destId="{E28CC68D-12C5-4DC1-9FC7-2514AB21FF2C}" srcOrd="9" destOrd="0" presId="urn:microsoft.com/office/officeart/2005/8/layout/radial1"/>
    <dgm:cxn modelId="{ED9160D7-5AE0-4EDE-AC8A-E2D3BC22BDD7}" type="presParOf" srcId="{E28CC68D-12C5-4DC1-9FC7-2514AB21FF2C}" destId="{E71D2C13-93A8-4AE2-8839-B8CDF7647D19}" srcOrd="0" destOrd="0" presId="urn:microsoft.com/office/officeart/2005/8/layout/radial1"/>
    <dgm:cxn modelId="{32FBA084-1709-4295-AD3B-FD48CADF481E}" type="presParOf" srcId="{F6D9A5EA-D379-401D-B0BF-E3C8B30EE709}" destId="{477F0471-5B28-4004-BDE7-B2D91CAE3FB8}" srcOrd="10" destOrd="0" presId="urn:microsoft.com/office/officeart/2005/8/layout/radial1"/>
    <dgm:cxn modelId="{EB8E2DAB-9057-412D-9E61-D7C53A1527A3}" type="presParOf" srcId="{F6D9A5EA-D379-401D-B0BF-E3C8B30EE709}" destId="{89967435-077D-44C0-A959-9FC1632F2D96}" srcOrd="11" destOrd="0" presId="urn:microsoft.com/office/officeart/2005/8/layout/radial1"/>
    <dgm:cxn modelId="{5283C857-15EF-42E2-B3C6-5EBF3FA6FCFA}" type="presParOf" srcId="{89967435-077D-44C0-A959-9FC1632F2D96}" destId="{9FF85A41-F31E-43D5-9581-0ED2229B9C1B}" srcOrd="0" destOrd="0" presId="urn:microsoft.com/office/officeart/2005/8/layout/radial1"/>
    <dgm:cxn modelId="{62122A32-C237-4C54-BFD7-F601E15CA430}" type="presParOf" srcId="{F6D9A5EA-D379-401D-B0BF-E3C8B30EE709}" destId="{9CF1FE65-B767-4106-9E21-258FB7C0E005}" srcOrd="12" destOrd="0" presId="urn:microsoft.com/office/officeart/2005/8/layout/radial1"/>
    <dgm:cxn modelId="{98C7D1F0-998F-4B78-92FC-E2416326F0F7}" type="presParOf" srcId="{F6D9A5EA-D379-401D-B0BF-E3C8B30EE709}" destId="{06AEE7C1-2331-4DFA-B8EA-227DEA7511BF}" srcOrd="13" destOrd="0" presId="urn:microsoft.com/office/officeart/2005/8/layout/radial1"/>
    <dgm:cxn modelId="{FF504435-96A2-4B43-9F2D-F9D8D41CDCE3}" type="presParOf" srcId="{06AEE7C1-2331-4DFA-B8EA-227DEA7511BF}" destId="{5A4D9401-2827-42CC-B24F-58822E0FE713}" srcOrd="0" destOrd="0" presId="urn:microsoft.com/office/officeart/2005/8/layout/radial1"/>
    <dgm:cxn modelId="{9F12AB6A-0BF5-4A64-8211-7174569A01D7}" type="presParOf" srcId="{F6D9A5EA-D379-401D-B0BF-E3C8B30EE709}" destId="{B4AD2B8E-5EC5-4FB1-A7E2-3DC662B4FE8C}" srcOrd="14" destOrd="0" presId="urn:microsoft.com/office/officeart/2005/8/layout/radial1"/>
    <dgm:cxn modelId="{32E47CF6-3B72-4395-AFA5-09C1165FF6F0}" type="presParOf" srcId="{F6D9A5EA-D379-401D-B0BF-E3C8B30EE709}" destId="{7AB4DAA5-EB16-480D-BC6E-FF6CE547000B}" srcOrd="15" destOrd="0" presId="urn:microsoft.com/office/officeart/2005/8/layout/radial1"/>
    <dgm:cxn modelId="{2295AE2D-4BD8-4876-B89B-C055EA9A2BE1}" type="presParOf" srcId="{7AB4DAA5-EB16-480D-BC6E-FF6CE547000B}" destId="{20DC3A65-3A97-48FC-A3AB-13B2CFAF4999}" srcOrd="0" destOrd="0" presId="urn:microsoft.com/office/officeart/2005/8/layout/radial1"/>
    <dgm:cxn modelId="{887059D0-0DB1-4887-80B6-84C273C59D92}" type="presParOf" srcId="{F6D9A5EA-D379-401D-B0BF-E3C8B30EE709}" destId="{EF34AD95-63A7-43D0-9EFA-F43AF2E6FE2C}" srcOrd="1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7B21A-8CD9-4E93-98FD-271CEF6F7848}">
      <dsp:nvSpPr>
        <dsp:cNvPr id="0" name=""/>
        <dsp:cNvSpPr/>
      </dsp:nvSpPr>
      <dsp:spPr>
        <a:xfrm>
          <a:off x="1872448" y="1806452"/>
          <a:ext cx="1051463" cy="105146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chemeClr val="tx1"/>
            </a:solidFill>
            <a:latin typeface="Gotham Book" pitchFamily="50" charset="0"/>
            <a:cs typeface="Gotham Book" pitchFamily="50" charset="0"/>
          </a:endParaRPr>
        </a:p>
      </dsp:txBody>
      <dsp:txXfrm>
        <a:off x="2026431" y="1960435"/>
        <a:ext cx="743497" cy="743497"/>
      </dsp:txXfrm>
    </dsp:sp>
    <dsp:sp modelId="{5D3AF042-947F-41A8-A5A9-A0BDFF64C9E1}">
      <dsp:nvSpPr>
        <dsp:cNvPr id="0" name=""/>
        <dsp:cNvSpPr/>
      </dsp:nvSpPr>
      <dsp:spPr>
        <a:xfrm rot="16200000">
          <a:off x="2029922" y="1418464"/>
          <a:ext cx="736515" cy="39459"/>
        </a:xfrm>
        <a:custGeom>
          <a:avLst/>
          <a:gdLst/>
          <a:ahLst/>
          <a:cxnLst/>
          <a:rect l="0" t="0" r="0" b="0"/>
          <a:pathLst>
            <a:path>
              <a:moveTo>
                <a:pt x="0" y="19729"/>
              </a:moveTo>
              <a:lnTo>
                <a:pt x="736515" y="197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79767" y="1419781"/>
        <a:ext cx="36825" cy="36825"/>
      </dsp:txXfrm>
    </dsp:sp>
    <dsp:sp modelId="{7D23A15B-B6FF-4115-819A-CDA0D68F759F}">
      <dsp:nvSpPr>
        <dsp:cNvPr id="0" name=""/>
        <dsp:cNvSpPr/>
      </dsp:nvSpPr>
      <dsp:spPr>
        <a:xfrm>
          <a:off x="1872448" y="18473"/>
          <a:ext cx="1051463" cy="1051463"/>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 </a:t>
          </a:r>
        </a:p>
      </dsp:txBody>
      <dsp:txXfrm>
        <a:off x="2026431" y="172456"/>
        <a:ext cx="743497" cy="743497"/>
      </dsp:txXfrm>
    </dsp:sp>
    <dsp:sp modelId="{FF258A84-3438-4F5E-ABB3-98192ADBE442}">
      <dsp:nvSpPr>
        <dsp:cNvPr id="0" name=""/>
        <dsp:cNvSpPr/>
      </dsp:nvSpPr>
      <dsp:spPr>
        <a:xfrm rot="18900000">
          <a:off x="2662068" y="1680308"/>
          <a:ext cx="736515" cy="39459"/>
        </a:xfrm>
        <a:custGeom>
          <a:avLst/>
          <a:gdLst/>
          <a:ahLst/>
          <a:cxnLst/>
          <a:rect l="0" t="0" r="0" b="0"/>
          <a:pathLst>
            <a:path>
              <a:moveTo>
                <a:pt x="0" y="19729"/>
              </a:moveTo>
              <a:lnTo>
                <a:pt x="736515" y="197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11913" y="1681625"/>
        <a:ext cx="36825" cy="36825"/>
      </dsp:txXfrm>
    </dsp:sp>
    <dsp:sp modelId="{D80B0EF0-8A50-4135-B3A0-2D9A12DD2079}">
      <dsp:nvSpPr>
        <dsp:cNvPr id="0" name=""/>
        <dsp:cNvSpPr/>
      </dsp:nvSpPr>
      <dsp:spPr>
        <a:xfrm>
          <a:off x="3136740" y="542160"/>
          <a:ext cx="1051463" cy="1051463"/>
        </a:xfrm>
        <a:prstGeom prst="ellips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 </a:t>
          </a:r>
        </a:p>
      </dsp:txBody>
      <dsp:txXfrm>
        <a:off x="3290723" y="696143"/>
        <a:ext cx="743497" cy="743497"/>
      </dsp:txXfrm>
    </dsp:sp>
    <dsp:sp modelId="{4FD22B91-0D49-4D23-A5CE-14223262F514}">
      <dsp:nvSpPr>
        <dsp:cNvPr id="0" name=""/>
        <dsp:cNvSpPr/>
      </dsp:nvSpPr>
      <dsp:spPr>
        <a:xfrm>
          <a:off x="2923912" y="2312454"/>
          <a:ext cx="736515" cy="39459"/>
        </a:xfrm>
        <a:custGeom>
          <a:avLst/>
          <a:gdLst/>
          <a:ahLst/>
          <a:cxnLst/>
          <a:rect l="0" t="0" r="0" b="0"/>
          <a:pathLst>
            <a:path>
              <a:moveTo>
                <a:pt x="0" y="19729"/>
              </a:moveTo>
              <a:lnTo>
                <a:pt x="736515" y="197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73757" y="2313771"/>
        <a:ext cx="36825" cy="36825"/>
      </dsp:txXfrm>
    </dsp:sp>
    <dsp:sp modelId="{C8C6A88A-62C2-442A-B4F7-752BCB3E961F}">
      <dsp:nvSpPr>
        <dsp:cNvPr id="0" name=""/>
        <dsp:cNvSpPr/>
      </dsp:nvSpPr>
      <dsp:spPr>
        <a:xfrm>
          <a:off x="3660427" y="1806452"/>
          <a:ext cx="1051463" cy="1051463"/>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 </a:t>
          </a:r>
        </a:p>
      </dsp:txBody>
      <dsp:txXfrm>
        <a:off x="3814410" y="1960435"/>
        <a:ext cx="743497" cy="743497"/>
      </dsp:txXfrm>
    </dsp:sp>
    <dsp:sp modelId="{551FF9F4-65E3-46B8-B1C7-A4240A7F8727}">
      <dsp:nvSpPr>
        <dsp:cNvPr id="0" name=""/>
        <dsp:cNvSpPr/>
      </dsp:nvSpPr>
      <dsp:spPr>
        <a:xfrm rot="2700000">
          <a:off x="2662068" y="2944600"/>
          <a:ext cx="736515" cy="39459"/>
        </a:xfrm>
        <a:custGeom>
          <a:avLst/>
          <a:gdLst/>
          <a:ahLst/>
          <a:cxnLst/>
          <a:rect l="0" t="0" r="0" b="0"/>
          <a:pathLst>
            <a:path>
              <a:moveTo>
                <a:pt x="0" y="19729"/>
              </a:moveTo>
              <a:lnTo>
                <a:pt x="736515" y="197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11913" y="2945917"/>
        <a:ext cx="36825" cy="36825"/>
      </dsp:txXfrm>
    </dsp:sp>
    <dsp:sp modelId="{7224F82A-282B-4070-B5FB-8C56411515B7}">
      <dsp:nvSpPr>
        <dsp:cNvPr id="0" name=""/>
        <dsp:cNvSpPr/>
      </dsp:nvSpPr>
      <dsp:spPr>
        <a:xfrm>
          <a:off x="3136740" y="3070744"/>
          <a:ext cx="1051463" cy="1051463"/>
        </a:xfrm>
        <a:prstGeom prst="ellipse">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 </a:t>
          </a:r>
        </a:p>
      </dsp:txBody>
      <dsp:txXfrm>
        <a:off x="3290723" y="3224727"/>
        <a:ext cx="743497" cy="743497"/>
      </dsp:txXfrm>
    </dsp:sp>
    <dsp:sp modelId="{E28CC68D-12C5-4DC1-9FC7-2514AB21FF2C}">
      <dsp:nvSpPr>
        <dsp:cNvPr id="0" name=""/>
        <dsp:cNvSpPr/>
      </dsp:nvSpPr>
      <dsp:spPr>
        <a:xfrm rot="5400000">
          <a:off x="2029922" y="3206443"/>
          <a:ext cx="736515" cy="39459"/>
        </a:xfrm>
        <a:custGeom>
          <a:avLst/>
          <a:gdLst/>
          <a:ahLst/>
          <a:cxnLst/>
          <a:rect l="0" t="0" r="0" b="0"/>
          <a:pathLst>
            <a:path>
              <a:moveTo>
                <a:pt x="0" y="19729"/>
              </a:moveTo>
              <a:lnTo>
                <a:pt x="736515" y="197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79767" y="3207760"/>
        <a:ext cx="36825" cy="36825"/>
      </dsp:txXfrm>
    </dsp:sp>
    <dsp:sp modelId="{477F0471-5B28-4004-BDE7-B2D91CAE3FB8}">
      <dsp:nvSpPr>
        <dsp:cNvPr id="0" name=""/>
        <dsp:cNvSpPr/>
      </dsp:nvSpPr>
      <dsp:spPr>
        <a:xfrm>
          <a:off x="1872448" y="3594431"/>
          <a:ext cx="1051463" cy="1051463"/>
        </a:xfrm>
        <a:prstGeom prst="ellipse">
          <a:avLst/>
        </a:prstGeom>
        <a:blipFill rotWithShape="0">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 </a:t>
          </a:r>
        </a:p>
      </dsp:txBody>
      <dsp:txXfrm>
        <a:off x="2026431" y="3748414"/>
        <a:ext cx="743497" cy="743497"/>
      </dsp:txXfrm>
    </dsp:sp>
    <dsp:sp modelId="{89967435-077D-44C0-A959-9FC1632F2D96}">
      <dsp:nvSpPr>
        <dsp:cNvPr id="0" name=""/>
        <dsp:cNvSpPr/>
      </dsp:nvSpPr>
      <dsp:spPr>
        <a:xfrm rot="8100000">
          <a:off x="1397776" y="2944600"/>
          <a:ext cx="736515" cy="39459"/>
        </a:xfrm>
        <a:custGeom>
          <a:avLst/>
          <a:gdLst/>
          <a:ahLst/>
          <a:cxnLst/>
          <a:rect l="0" t="0" r="0" b="0"/>
          <a:pathLst>
            <a:path>
              <a:moveTo>
                <a:pt x="0" y="19729"/>
              </a:moveTo>
              <a:lnTo>
                <a:pt x="736515" y="197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747621" y="2945917"/>
        <a:ext cx="36825" cy="36825"/>
      </dsp:txXfrm>
    </dsp:sp>
    <dsp:sp modelId="{9CF1FE65-B767-4106-9E21-258FB7C0E005}">
      <dsp:nvSpPr>
        <dsp:cNvPr id="0" name=""/>
        <dsp:cNvSpPr/>
      </dsp:nvSpPr>
      <dsp:spPr>
        <a:xfrm>
          <a:off x="608156" y="3070744"/>
          <a:ext cx="1051463" cy="1051463"/>
        </a:xfrm>
        <a:prstGeom prst="ellipse">
          <a:avLst/>
        </a:prstGeom>
        <a:blipFill rotWithShape="0">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762139" y="3224727"/>
        <a:ext cx="743497" cy="743497"/>
      </dsp:txXfrm>
    </dsp:sp>
    <dsp:sp modelId="{06AEE7C1-2331-4DFA-B8EA-227DEA7511BF}">
      <dsp:nvSpPr>
        <dsp:cNvPr id="0" name=""/>
        <dsp:cNvSpPr/>
      </dsp:nvSpPr>
      <dsp:spPr>
        <a:xfrm rot="10800000">
          <a:off x="1135933" y="2312454"/>
          <a:ext cx="736515" cy="39459"/>
        </a:xfrm>
        <a:custGeom>
          <a:avLst/>
          <a:gdLst/>
          <a:ahLst/>
          <a:cxnLst/>
          <a:rect l="0" t="0" r="0" b="0"/>
          <a:pathLst>
            <a:path>
              <a:moveTo>
                <a:pt x="0" y="19729"/>
              </a:moveTo>
              <a:lnTo>
                <a:pt x="736515" y="197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485778" y="2313771"/>
        <a:ext cx="36825" cy="36825"/>
      </dsp:txXfrm>
    </dsp:sp>
    <dsp:sp modelId="{B4AD2B8E-5EC5-4FB1-A7E2-3DC662B4FE8C}">
      <dsp:nvSpPr>
        <dsp:cNvPr id="0" name=""/>
        <dsp:cNvSpPr/>
      </dsp:nvSpPr>
      <dsp:spPr>
        <a:xfrm>
          <a:off x="84469" y="1806452"/>
          <a:ext cx="1051463" cy="1051463"/>
        </a:xfrm>
        <a:prstGeom prst="ellipse">
          <a:avLst/>
        </a:prstGeom>
        <a:blipFill rotWithShape="0">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238452" y="1960435"/>
        <a:ext cx="743497" cy="743497"/>
      </dsp:txXfrm>
    </dsp:sp>
    <dsp:sp modelId="{7AB4DAA5-EB16-480D-BC6E-FF6CE547000B}">
      <dsp:nvSpPr>
        <dsp:cNvPr id="0" name=""/>
        <dsp:cNvSpPr/>
      </dsp:nvSpPr>
      <dsp:spPr>
        <a:xfrm rot="13500000">
          <a:off x="1397776" y="1680308"/>
          <a:ext cx="736515" cy="39459"/>
        </a:xfrm>
        <a:custGeom>
          <a:avLst/>
          <a:gdLst/>
          <a:ahLst/>
          <a:cxnLst/>
          <a:rect l="0" t="0" r="0" b="0"/>
          <a:pathLst>
            <a:path>
              <a:moveTo>
                <a:pt x="0" y="19729"/>
              </a:moveTo>
              <a:lnTo>
                <a:pt x="736515" y="197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747621" y="1681625"/>
        <a:ext cx="36825" cy="36825"/>
      </dsp:txXfrm>
    </dsp:sp>
    <dsp:sp modelId="{EF34AD95-63A7-43D0-9EFA-F43AF2E6FE2C}">
      <dsp:nvSpPr>
        <dsp:cNvPr id="0" name=""/>
        <dsp:cNvSpPr/>
      </dsp:nvSpPr>
      <dsp:spPr>
        <a:xfrm>
          <a:off x="608156" y="542160"/>
          <a:ext cx="1051463" cy="1051463"/>
        </a:xfrm>
        <a:prstGeom prst="ellipse">
          <a:avLst/>
        </a:prstGeom>
        <a:blipFill rotWithShape="0">
          <a:blip xmlns:r="http://schemas.openxmlformats.org/officeDocument/2006/relationships" r:embed="rId8"/>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 </a:t>
          </a:r>
        </a:p>
      </dsp:txBody>
      <dsp:txXfrm>
        <a:off x="762139" y="696143"/>
        <a:ext cx="743497" cy="74349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B09CD6-F106-2444-8F32-B14F3EB015D9}" type="datetimeFigureOut">
              <a:rPr lang="en-US" smtClean="0"/>
              <a:t>5/3/22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E24F0-873B-CA49-BC52-41EE0A6C3E35}" type="slidenum">
              <a:rPr lang="en-US" smtClean="0"/>
              <a:t>‹#›</a:t>
            </a:fld>
            <a:endParaRPr lang="en-US"/>
          </a:p>
        </p:txBody>
      </p:sp>
    </p:spTree>
    <p:extLst>
      <p:ext uri="{BB962C8B-B14F-4D97-AF65-F5344CB8AC3E}">
        <p14:creationId xmlns:p14="http://schemas.microsoft.com/office/powerpoint/2010/main" val="3333047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 REPORT</a:t>
            </a:r>
          </a:p>
          <a:p>
            <a:r>
              <a:rPr lang="en-US" dirty="0"/>
              <a:t>For adaptations strategies</a:t>
            </a:r>
            <a:br>
              <a:rPr lang="en-US" dirty="0"/>
            </a:br>
            <a:br>
              <a:rPr lang="en-US" dirty="0"/>
            </a:br>
            <a:r>
              <a:rPr lang="en-US" dirty="0"/>
              <a:t>Ecological economics for wetlands Phase 2 Risk Management Planning for Climate Change Impacts on Māori coastal ecosystems and economies.</a:t>
            </a:r>
          </a:p>
          <a:p>
            <a:r>
              <a:rPr lang="en-US" dirty="0"/>
              <a:t>and for Harakeke, </a:t>
            </a:r>
          </a:p>
          <a:p>
            <a:endParaRPr lang="en-US" dirty="0"/>
          </a:p>
          <a:p>
            <a:endParaRPr lang="en-US" dirty="0"/>
          </a:p>
        </p:txBody>
      </p:sp>
      <p:sp>
        <p:nvSpPr>
          <p:cNvPr id="4" name="Slide Number Placeholder 3"/>
          <p:cNvSpPr>
            <a:spLocks noGrp="1"/>
          </p:cNvSpPr>
          <p:nvPr>
            <p:ph type="sldNum" sz="quarter" idx="10"/>
          </p:nvPr>
        </p:nvSpPr>
        <p:spPr/>
        <p:txBody>
          <a:bodyPr/>
          <a:lstStyle/>
          <a:p>
            <a:fld id="{206E9ACF-E651-7243-B739-F5503AF86DE1}" type="slidenum">
              <a:rPr lang="en-US" smtClean="0"/>
              <a:t>3</a:t>
            </a:fld>
            <a:endParaRPr lang="en-US"/>
          </a:p>
        </p:txBody>
      </p:sp>
    </p:spTree>
    <p:extLst>
      <p:ext uri="{BB962C8B-B14F-4D97-AF65-F5344CB8AC3E}">
        <p14:creationId xmlns:p14="http://schemas.microsoft.com/office/powerpoint/2010/main" val="923511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3EE892-5DBB-BC43-A890-7019DAA4EA27}" type="slidenum">
              <a:rPr lang="en-US" smtClean="0"/>
              <a:t>10</a:t>
            </a:fld>
            <a:endParaRPr lang="en-US"/>
          </a:p>
        </p:txBody>
      </p:sp>
    </p:spTree>
    <p:extLst>
      <p:ext uri="{BB962C8B-B14F-4D97-AF65-F5344CB8AC3E}">
        <p14:creationId xmlns:p14="http://schemas.microsoft.com/office/powerpoint/2010/main" val="974437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MANA Empowerment and leadership</a:t>
            </a:r>
            <a:r>
              <a:rPr lang="en-NZ" dirty="0">
                <a:effectLst/>
              </a:rPr>
              <a:t> </a:t>
            </a:r>
          </a:p>
          <a:p>
            <a:r>
              <a:rPr lang="en-NZ" sz="1200" kern="1200" dirty="0">
                <a:solidFill>
                  <a:schemeClr val="tx1"/>
                </a:solidFill>
                <a:effectLst/>
                <a:latin typeface="+mn-lt"/>
                <a:ea typeface="+mn-ea"/>
                <a:cs typeface="+mn-cs"/>
              </a:rPr>
              <a:t>Tino rangatiratanga – The road to self-determination	00</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Whakapapa – </a:t>
            </a:r>
            <a:r>
              <a:rPr lang="en-AU" sz="1200" kern="1200" dirty="0">
                <a:solidFill>
                  <a:schemeClr val="tx1"/>
                </a:solidFill>
                <a:effectLst/>
                <a:latin typeface="+mn-lt"/>
                <a:ea typeface="+mn-ea"/>
                <a:cs typeface="+mn-cs"/>
              </a:rPr>
              <a:t>Identity and interconnectedness</a:t>
            </a:r>
            <a:r>
              <a:rPr lang="en-NZ" sz="1200" kern="1200" dirty="0">
                <a:solidFill>
                  <a:schemeClr val="tx1"/>
                </a:solidFill>
                <a:effectLst/>
                <a:latin typeface="+mn-lt"/>
                <a:ea typeface="+mn-ea"/>
                <a:cs typeface="+mn-cs"/>
              </a:rPr>
              <a:t>	00</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Mana – </a:t>
            </a:r>
            <a:r>
              <a:rPr lang="en-AU" sz="1200" kern="1200" dirty="0">
                <a:solidFill>
                  <a:schemeClr val="tx1"/>
                </a:solidFill>
                <a:effectLst/>
                <a:latin typeface="+mn-lt"/>
                <a:ea typeface="+mn-ea"/>
                <a:cs typeface="+mn-cs"/>
              </a:rPr>
              <a:t>Empowerment and leadership</a:t>
            </a:r>
            <a:r>
              <a:rPr lang="en-NZ" sz="1200" kern="1200" dirty="0">
                <a:solidFill>
                  <a:schemeClr val="tx1"/>
                </a:solidFill>
                <a:effectLst/>
                <a:latin typeface="+mn-lt"/>
                <a:ea typeface="+mn-ea"/>
                <a:cs typeface="+mn-cs"/>
              </a:rPr>
              <a:t>	00</a:t>
            </a:r>
          </a:p>
          <a:p>
            <a:r>
              <a:rPr lang="en-NZ" sz="1200" kern="1200" dirty="0">
                <a:solidFill>
                  <a:schemeClr val="tx1"/>
                </a:solidFill>
                <a:effectLst/>
                <a:latin typeface="+mn-lt"/>
                <a:ea typeface="+mn-ea"/>
                <a:cs typeface="+mn-cs"/>
              </a:rPr>
              <a:t> </a:t>
            </a:r>
          </a:p>
          <a:p>
            <a:r>
              <a:rPr lang="en-NZ" sz="1200" kern="1200" dirty="0" err="1">
                <a:solidFill>
                  <a:schemeClr val="tx1"/>
                </a:solidFill>
                <a:effectLst/>
                <a:latin typeface="+mn-lt"/>
                <a:ea typeface="+mn-ea"/>
                <a:cs typeface="+mn-cs"/>
              </a:rPr>
              <a:t>Kaitiakitanga</a:t>
            </a:r>
            <a:r>
              <a:rPr lang="en-NZ" sz="1200" kern="1200" dirty="0">
                <a:solidFill>
                  <a:schemeClr val="tx1"/>
                </a:solidFill>
                <a:effectLst/>
                <a:latin typeface="+mn-lt"/>
                <a:ea typeface="+mn-ea"/>
                <a:cs typeface="+mn-cs"/>
              </a:rPr>
              <a:t> – </a:t>
            </a:r>
            <a:r>
              <a:rPr lang="en-AU" sz="1200" kern="1200" dirty="0">
                <a:solidFill>
                  <a:schemeClr val="tx1"/>
                </a:solidFill>
                <a:effectLst/>
                <a:latin typeface="+mn-lt"/>
                <a:ea typeface="+mn-ea"/>
                <a:cs typeface="+mn-cs"/>
              </a:rPr>
              <a:t>Protection and sustainability</a:t>
            </a:r>
            <a:r>
              <a:rPr lang="en-NZ" dirty="0">
                <a:effectLst/>
              </a:rPr>
              <a:t> </a:t>
            </a:r>
            <a:endParaRPr lang="en-US" dirty="0"/>
          </a:p>
        </p:txBody>
      </p:sp>
      <p:sp>
        <p:nvSpPr>
          <p:cNvPr id="4" name="Slide Number Placeholder 3"/>
          <p:cNvSpPr>
            <a:spLocks noGrp="1"/>
          </p:cNvSpPr>
          <p:nvPr>
            <p:ph type="sldNum" sz="quarter" idx="5"/>
          </p:nvPr>
        </p:nvSpPr>
        <p:spPr/>
        <p:txBody>
          <a:bodyPr/>
          <a:lstStyle/>
          <a:p>
            <a:fld id="{583EE892-5DBB-BC43-A890-7019DAA4EA27}" type="slidenum">
              <a:rPr lang="en-US" smtClean="0"/>
              <a:t>13</a:t>
            </a:fld>
            <a:endParaRPr lang="en-US"/>
          </a:p>
        </p:txBody>
      </p:sp>
    </p:spTree>
    <p:extLst>
      <p:ext uri="{BB962C8B-B14F-4D97-AF65-F5344CB8AC3E}">
        <p14:creationId xmlns:p14="http://schemas.microsoft.com/office/powerpoint/2010/main" val="300296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solidFill>
                  <a:schemeClr val="bg1">
                    <a:lumMod val="95000"/>
                  </a:schemeClr>
                </a:solidFill>
                <a:latin typeface="Dala Floda Bold" panose="02020503090308020303" pitchFamily="18" charset="77"/>
                <a:cs typeface="Calibri"/>
              </a:rPr>
              <a:t>Kaupapa</a:t>
            </a:r>
            <a:r>
              <a:rPr lang="en-US" b="1" dirty="0">
                <a:solidFill>
                  <a:schemeClr val="bg1">
                    <a:lumMod val="95000"/>
                  </a:schemeClr>
                </a:solidFill>
                <a:latin typeface="Dala Floda Bold" panose="02020503090308020303" pitchFamily="18" charset="77"/>
                <a:cs typeface="Calibri"/>
              </a:rPr>
              <a:t> Māori | Action-Orientated Research | Active </a:t>
            </a:r>
            <a:r>
              <a:rPr lang="en-US" b="1" dirty="0" err="1">
                <a:solidFill>
                  <a:schemeClr val="bg1">
                    <a:lumMod val="95000"/>
                  </a:schemeClr>
                </a:solidFill>
                <a:latin typeface="Dala Floda Bold" panose="02020503090308020303" pitchFamily="18" charset="77"/>
                <a:cs typeface="Calibri"/>
              </a:rPr>
              <a:t>Kaitiakitanga</a:t>
            </a:r>
            <a:endParaRPr lang="en-US" b="1" dirty="0">
              <a:solidFill>
                <a:schemeClr val="bg1">
                  <a:lumMod val="95000"/>
                </a:schemeClr>
              </a:solidFill>
              <a:latin typeface="Dala Floda Bold" panose="02020503090308020303" pitchFamily="18" charset="77"/>
              <a:cs typeface="Calibri"/>
            </a:endParaRPr>
          </a:p>
          <a:p>
            <a:r>
              <a:rPr lang="en-US" b="1" dirty="0">
                <a:solidFill>
                  <a:schemeClr val="bg1">
                    <a:lumMod val="95000"/>
                  </a:schemeClr>
                </a:solidFill>
                <a:latin typeface="Dala Floda Bold" panose="02020503090308020303" pitchFamily="18" charset="77"/>
                <a:cs typeface="Calibri"/>
              </a:rPr>
              <a:t>Transformative Collaboration with multiple entities</a:t>
            </a:r>
          </a:p>
          <a:p>
            <a:r>
              <a:rPr lang="en-US" b="1" dirty="0" err="1">
                <a:solidFill>
                  <a:schemeClr val="bg1">
                    <a:lumMod val="95000"/>
                  </a:schemeClr>
                </a:solidFill>
                <a:latin typeface="Dala Floda Bold" panose="02020503090308020303" pitchFamily="18" charset="77"/>
                <a:cs typeface="Calibri"/>
              </a:rPr>
              <a:t>Mātauranga</a:t>
            </a:r>
            <a:r>
              <a:rPr lang="en-US" b="1" dirty="0">
                <a:solidFill>
                  <a:schemeClr val="bg1">
                    <a:lumMod val="95000"/>
                  </a:schemeClr>
                </a:solidFill>
                <a:latin typeface="Dala Floda Bold" panose="02020503090308020303" pitchFamily="18" charset="77"/>
                <a:cs typeface="Calibri"/>
              </a:rPr>
              <a:t> Māori with Western Science but respectful coming together upon Māori lands</a:t>
            </a:r>
          </a:p>
          <a:p>
            <a:r>
              <a:rPr lang="en-US" b="1" dirty="0">
                <a:solidFill>
                  <a:schemeClr val="bg1">
                    <a:lumMod val="95000"/>
                  </a:schemeClr>
                </a:solidFill>
                <a:latin typeface="Dala Floda Bold" panose="02020503090308020303" pitchFamily="18" charset="77"/>
                <a:cs typeface="Calibri"/>
              </a:rPr>
              <a:t>Solutions Focused</a:t>
            </a:r>
          </a:p>
          <a:p>
            <a:endParaRPr lang="en-US" dirty="0"/>
          </a:p>
        </p:txBody>
      </p:sp>
      <p:sp>
        <p:nvSpPr>
          <p:cNvPr id="4" name="Slide Number Placeholder 3"/>
          <p:cNvSpPr>
            <a:spLocks noGrp="1"/>
          </p:cNvSpPr>
          <p:nvPr>
            <p:ph type="sldNum" sz="quarter" idx="5"/>
          </p:nvPr>
        </p:nvSpPr>
        <p:spPr/>
        <p:txBody>
          <a:bodyPr/>
          <a:lstStyle/>
          <a:p>
            <a:fld id="{206E9ACF-E651-7243-B739-F5503AF86DE1}" type="slidenum">
              <a:rPr lang="en-US" smtClean="0"/>
              <a:t>17</a:t>
            </a:fld>
            <a:endParaRPr lang="en-US"/>
          </a:p>
        </p:txBody>
      </p:sp>
    </p:spTree>
    <p:extLst>
      <p:ext uri="{BB962C8B-B14F-4D97-AF65-F5344CB8AC3E}">
        <p14:creationId xmlns:p14="http://schemas.microsoft.com/office/powerpoint/2010/main" val="2343501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solidFill>
                  <a:schemeClr val="bg1">
                    <a:lumMod val="95000"/>
                  </a:schemeClr>
                </a:solidFill>
                <a:latin typeface="Dala Floda Bold" panose="02020503090308020303" pitchFamily="18" charset="77"/>
                <a:cs typeface="Calibri"/>
              </a:rPr>
              <a:t>Kaupapa</a:t>
            </a:r>
            <a:r>
              <a:rPr lang="en-US" b="1" dirty="0">
                <a:solidFill>
                  <a:schemeClr val="bg1">
                    <a:lumMod val="95000"/>
                  </a:schemeClr>
                </a:solidFill>
                <a:latin typeface="Dala Floda Bold" panose="02020503090308020303" pitchFamily="18" charset="77"/>
                <a:cs typeface="Calibri"/>
              </a:rPr>
              <a:t> Māori | Action-Orientated Research | Active </a:t>
            </a:r>
            <a:r>
              <a:rPr lang="en-US" b="1" dirty="0" err="1">
                <a:solidFill>
                  <a:schemeClr val="bg1">
                    <a:lumMod val="95000"/>
                  </a:schemeClr>
                </a:solidFill>
                <a:latin typeface="Dala Floda Bold" panose="02020503090308020303" pitchFamily="18" charset="77"/>
                <a:cs typeface="Calibri"/>
              </a:rPr>
              <a:t>Kaitiakitanga</a:t>
            </a:r>
            <a:endParaRPr lang="en-US" b="1" dirty="0">
              <a:solidFill>
                <a:schemeClr val="bg1">
                  <a:lumMod val="95000"/>
                </a:schemeClr>
              </a:solidFill>
              <a:latin typeface="Dala Floda Bold" panose="02020503090308020303" pitchFamily="18" charset="77"/>
              <a:cs typeface="Calibri"/>
            </a:endParaRPr>
          </a:p>
          <a:p>
            <a:r>
              <a:rPr lang="en-US" b="1" dirty="0">
                <a:solidFill>
                  <a:schemeClr val="bg1">
                    <a:lumMod val="95000"/>
                  </a:schemeClr>
                </a:solidFill>
                <a:latin typeface="Dala Floda Bold" panose="02020503090308020303" pitchFamily="18" charset="77"/>
                <a:cs typeface="Calibri"/>
              </a:rPr>
              <a:t>Transformative Collaboration with multiple entities</a:t>
            </a:r>
          </a:p>
          <a:p>
            <a:r>
              <a:rPr lang="en-US" b="1" dirty="0" err="1">
                <a:solidFill>
                  <a:schemeClr val="bg1">
                    <a:lumMod val="95000"/>
                  </a:schemeClr>
                </a:solidFill>
                <a:latin typeface="Dala Floda Bold" panose="02020503090308020303" pitchFamily="18" charset="77"/>
                <a:cs typeface="Calibri"/>
              </a:rPr>
              <a:t>Mātauranga</a:t>
            </a:r>
            <a:r>
              <a:rPr lang="en-US" b="1" dirty="0">
                <a:solidFill>
                  <a:schemeClr val="bg1">
                    <a:lumMod val="95000"/>
                  </a:schemeClr>
                </a:solidFill>
                <a:latin typeface="Dala Floda Bold" panose="02020503090308020303" pitchFamily="18" charset="77"/>
                <a:cs typeface="Calibri"/>
              </a:rPr>
              <a:t> Māori with Western Science but respectful coming together upon Māori lands</a:t>
            </a:r>
          </a:p>
          <a:p>
            <a:r>
              <a:rPr lang="en-US" b="1" dirty="0">
                <a:solidFill>
                  <a:schemeClr val="bg1">
                    <a:lumMod val="95000"/>
                  </a:schemeClr>
                </a:solidFill>
                <a:latin typeface="Dala Floda Bold" panose="02020503090308020303" pitchFamily="18" charset="77"/>
                <a:cs typeface="Calibri"/>
              </a:rPr>
              <a:t>Solutions Focused</a:t>
            </a:r>
          </a:p>
          <a:p>
            <a:endParaRPr lang="en-US" dirty="0"/>
          </a:p>
        </p:txBody>
      </p:sp>
      <p:sp>
        <p:nvSpPr>
          <p:cNvPr id="4" name="Slide Number Placeholder 3"/>
          <p:cNvSpPr>
            <a:spLocks noGrp="1"/>
          </p:cNvSpPr>
          <p:nvPr>
            <p:ph type="sldNum" sz="quarter" idx="5"/>
          </p:nvPr>
        </p:nvSpPr>
        <p:spPr/>
        <p:txBody>
          <a:bodyPr/>
          <a:lstStyle/>
          <a:p>
            <a:fld id="{206E9ACF-E651-7243-B739-F5503AF86DE1}" type="slidenum">
              <a:rPr lang="en-US" smtClean="0"/>
              <a:t>18</a:t>
            </a:fld>
            <a:endParaRPr lang="en-US"/>
          </a:p>
        </p:txBody>
      </p:sp>
    </p:spTree>
    <p:extLst>
      <p:ext uri="{BB962C8B-B14F-4D97-AF65-F5344CB8AC3E}">
        <p14:creationId xmlns:p14="http://schemas.microsoft.com/office/powerpoint/2010/main" val="2343501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AA71-38EC-4891-9CB9-F953A7BC35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277AE045-D6F3-49C1-9AF8-615539066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091DA645-DF4A-462E-A733-A1B66B3DC7A0}"/>
              </a:ext>
            </a:extLst>
          </p:cNvPr>
          <p:cNvSpPr>
            <a:spLocks noGrp="1"/>
          </p:cNvSpPr>
          <p:nvPr>
            <p:ph type="dt" sz="half" idx="10"/>
          </p:nvPr>
        </p:nvSpPr>
        <p:spPr/>
        <p:txBody>
          <a:bodyPr/>
          <a:lstStyle/>
          <a:p>
            <a:fld id="{C7C9C352-AEFD-4583-8969-0D91FA262957}" type="datetimeFigureOut">
              <a:rPr lang="en-NZ" smtClean="0"/>
              <a:t>3/05/22</a:t>
            </a:fld>
            <a:endParaRPr lang="en-NZ"/>
          </a:p>
        </p:txBody>
      </p:sp>
      <p:sp>
        <p:nvSpPr>
          <p:cNvPr id="5" name="Footer Placeholder 4">
            <a:extLst>
              <a:ext uri="{FF2B5EF4-FFF2-40B4-BE49-F238E27FC236}">
                <a16:creationId xmlns:a16="http://schemas.microsoft.com/office/drawing/2014/main" id="{392FF828-1728-4829-9288-8D3937F151B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E939B4F-EAF9-417D-BD00-B1A130B52E72}"/>
              </a:ext>
            </a:extLst>
          </p:cNvPr>
          <p:cNvSpPr>
            <a:spLocks noGrp="1"/>
          </p:cNvSpPr>
          <p:nvPr>
            <p:ph type="sldNum" sz="quarter" idx="12"/>
          </p:nvPr>
        </p:nvSpPr>
        <p:spPr/>
        <p:txBody>
          <a:bodyPr/>
          <a:lstStyle/>
          <a:p>
            <a:fld id="{6C979620-6B91-4B8F-9B58-3E75A363FFF3}" type="slidenum">
              <a:rPr lang="en-NZ" smtClean="0"/>
              <a:t>‹#›</a:t>
            </a:fld>
            <a:endParaRPr lang="en-NZ"/>
          </a:p>
        </p:txBody>
      </p:sp>
    </p:spTree>
    <p:extLst>
      <p:ext uri="{BB962C8B-B14F-4D97-AF65-F5344CB8AC3E}">
        <p14:creationId xmlns:p14="http://schemas.microsoft.com/office/powerpoint/2010/main" val="2124041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C83A-9243-4DC7-8257-4126B47D1726}"/>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954B588-1840-4227-9EB6-2151F0A6BB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CE49C4F-0ACC-43ED-B908-403FD336795E}"/>
              </a:ext>
            </a:extLst>
          </p:cNvPr>
          <p:cNvSpPr>
            <a:spLocks noGrp="1"/>
          </p:cNvSpPr>
          <p:nvPr>
            <p:ph type="dt" sz="half" idx="10"/>
          </p:nvPr>
        </p:nvSpPr>
        <p:spPr/>
        <p:txBody>
          <a:bodyPr/>
          <a:lstStyle/>
          <a:p>
            <a:fld id="{C7C9C352-AEFD-4583-8969-0D91FA262957}" type="datetimeFigureOut">
              <a:rPr lang="en-NZ" smtClean="0"/>
              <a:t>3/05/22</a:t>
            </a:fld>
            <a:endParaRPr lang="en-NZ"/>
          </a:p>
        </p:txBody>
      </p:sp>
      <p:sp>
        <p:nvSpPr>
          <p:cNvPr id="5" name="Footer Placeholder 4">
            <a:extLst>
              <a:ext uri="{FF2B5EF4-FFF2-40B4-BE49-F238E27FC236}">
                <a16:creationId xmlns:a16="http://schemas.microsoft.com/office/drawing/2014/main" id="{E40384FA-B9D9-43FB-8C31-08B1D5B89DE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30A28E2-4C3E-48E7-878C-36CE39D88EB6}"/>
              </a:ext>
            </a:extLst>
          </p:cNvPr>
          <p:cNvSpPr>
            <a:spLocks noGrp="1"/>
          </p:cNvSpPr>
          <p:nvPr>
            <p:ph type="sldNum" sz="quarter" idx="12"/>
          </p:nvPr>
        </p:nvSpPr>
        <p:spPr/>
        <p:txBody>
          <a:bodyPr/>
          <a:lstStyle/>
          <a:p>
            <a:fld id="{6C979620-6B91-4B8F-9B58-3E75A363FFF3}" type="slidenum">
              <a:rPr lang="en-NZ" smtClean="0"/>
              <a:t>‹#›</a:t>
            </a:fld>
            <a:endParaRPr lang="en-NZ"/>
          </a:p>
        </p:txBody>
      </p:sp>
    </p:spTree>
    <p:extLst>
      <p:ext uri="{BB962C8B-B14F-4D97-AF65-F5344CB8AC3E}">
        <p14:creationId xmlns:p14="http://schemas.microsoft.com/office/powerpoint/2010/main" val="2506688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A552C5-6FF9-4B06-A5E5-3FAF97D638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13316D37-68DE-45A1-A885-76079924FC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B93AFAA-BF07-488B-B891-24D17372CC3D}"/>
              </a:ext>
            </a:extLst>
          </p:cNvPr>
          <p:cNvSpPr>
            <a:spLocks noGrp="1"/>
          </p:cNvSpPr>
          <p:nvPr>
            <p:ph type="dt" sz="half" idx="10"/>
          </p:nvPr>
        </p:nvSpPr>
        <p:spPr/>
        <p:txBody>
          <a:bodyPr/>
          <a:lstStyle/>
          <a:p>
            <a:fld id="{C7C9C352-AEFD-4583-8969-0D91FA262957}" type="datetimeFigureOut">
              <a:rPr lang="en-NZ" smtClean="0"/>
              <a:t>3/05/22</a:t>
            </a:fld>
            <a:endParaRPr lang="en-NZ"/>
          </a:p>
        </p:txBody>
      </p:sp>
      <p:sp>
        <p:nvSpPr>
          <p:cNvPr id="5" name="Footer Placeholder 4">
            <a:extLst>
              <a:ext uri="{FF2B5EF4-FFF2-40B4-BE49-F238E27FC236}">
                <a16:creationId xmlns:a16="http://schemas.microsoft.com/office/drawing/2014/main" id="{FEE00570-835E-4B70-AAD9-8EB8CF4390D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D16784C-4605-4865-A0F0-54C09A191657}"/>
              </a:ext>
            </a:extLst>
          </p:cNvPr>
          <p:cNvSpPr>
            <a:spLocks noGrp="1"/>
          </p:cNvSpPr>
          <p:nvPr>
            <p:ph type="sldNum" sz="quarter" idx="12"/>
          </p:nvPr>
        </p:nvSpPr>
        <p:spPr/>
        <p:txBody>
          <a:bodyPr/>
          <a:lstStyle/>
          <a:p>
            <a:fld id="{6C979620-6B91-4B8F-9B58-3E75A363FFF3}" type="slidenum">
              <a:rPr lang="en-NZ" smtClean="0"/>
              <a:t>‹#›</a:t>
            </a:fld>
            <a:endParaRPr lang="en-NZ"/>
          </a:p>
        </p:txBody>
      </p:sp>
    </p:spTree>
    <p:extLst>
      <p:ext uri="{BB962C8B-B14F-4D97-AF65-F5344CB8AC3E}">
        <p14:creationId xmlns:p14="http://schemas.microsoft.com/office/powerpoint/2010/main" val="345199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rgbClr val="65686A"/>
                </a:solidFill>
                <a:latin typeface="Dala Floda Bold"/>
                <a:cs typeface="Dala Floda Bold"/>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44" b="1" i="0">
                <a:solidFill>
                  <a:srgbClr val="A4A4A5"/>
                </a:solidFill>
                <a:latin typeface="Dala Floda Bold"/>
                <a:cs typeface="Dala Floda Bold"/>
              </a:defRPr>
            </a:lvl1pPr>
          </a:lstStyle>
          <a:p>
            <a:pPr marL="6123">
              <a:spcBef>
                <a:spcPts val="82"/>
              </a:spcBef>
            </a:pPr>
            <a:r>
              <a:rPr lang="en-NZ" spc="-14"/>
              <a:t>1000 </a:t>
            </a:r>
            <a:r>
              <a:rPr lang="en-NZ" spc="-19"/>
              <a:t>metres </a:t>
            </a:r>
            <a:r>
              <a:rPr lang="en-NZ" spc="-22"/>
              <a:t>(1</a:t>
            </a:r>
            <a:r>
              <a:rPr lang="en-NZ" spc="19"/>
              <a:t> </a:t>
            </a:r>
            <a:r>
              <a:rPr lang="en-NZ" spc="-17"/>
              <a:t>kilometr</a:t>
            </a:r>
            <a:r>
              <a:rPr lang="en-NZ" sz="1266" spc="-25" baseline="1587"/>
              <a:t>e</a:t>
            </a:r>
            <a:r>
              <a:rPr lang="en-NZ" sz="795" spc="-25" baseline="2525"/>
              <a:t>)</a:t>
            </a:r>
            <a:endParaRPr lang="en-NZ" sz="795" baseline="2525"/>
          </a:p>
        </p:txBody>
      </p:sp>
      <p:sp>
        <p:nvSpPr>
          <p:cNvPr id="6" name="Holder 6"/>
          <p:cNvSpPr>
            <a:spLocks noGrp="1"/>
          </p:cNvSpPr>
          <p:nvPr>
            <p:ph type="dt" sz="half" idx="6"/>
          </p:nvPr>
        </p:nvSpPr>
        <p:spPr/>
        <p:txBody>
          <a:bodyPr lIns="0" tIns="0" rIns="0" bIns="0"/>
          <a:lstStyle>
            <a:lvl1pPr>
              <a:defRPr sz="530" b="1" i="0">
                <a:solidFill>
                  <a:schemeClr val="bg1"/>
                </a:solidFill>
                <a:latin typeface="Dala Floda Bold"/>
                <a:cs typeface="Dala Floda Bold"/>
              </a:defRPr>
            </a:lvl1pPr>
          </a:lstStyle>
          <a:p>
            <a:pPr marL="6123">
              <a:spcBef>
                <a:spcPts val="65"/>
              </a:spcBef>
            </a:pPr>
            <a:r>
              <a:rPr lang="en-NZ" spc="-10"/>
              <a:t>2</a:t>
            </a:r>
            <a:r>
              <a:rPr lang="en-NZ" spc="-7"/>
              <a:t>5</a:t>
            </a:r>
            <a:r>
              <a:rPr lang="en-NZ" spc="7"/>
              <a:t>0m</a:t>
            </a:r>
            <a:endParaRPr lang="en-NZ" spc="7"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4140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Divider_Oran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CBBC33-0AEC-E449-9AF1-5E9A5946540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2"/>
            <a:ext cx="12192213" cy="6858299"/>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32BB65DD-5B0C-7449-93AD-4106BD410B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1" y="907203"/>
            <a:ext cx="12189119" cy="4620005"/>
          </a:xfrm>
          <a:prstGeom prst="rect">
            <a:avLst/>
          </a:prstGeom>
        </p:spPr>
      </p:pic>
      <p:sp>
        <p:nvSpPr>
          <p:cNvPr id="7" name="Title 1">
            <a:extLst>
              <a:ext uri="{FF2B5EF4-FFF2-40B4-BE49-F238E27FC236}">
                <a16:creationId xmlns:a16="http://schemas.microsoft.com/office/drawing/2014/main" id="{C350B72F-FBE3-0E4B-9BA9-903A833C4C13}"/>
              </a:ext>
            </a:extLst>
          </p:cNvPr>
          <p:cNvSpPr>
            <a:spLocks noGrp="1"/>
          </p:cNvSpPr>
          <p:nvPr>
            <p:ph type="title" hasCustomPrompt="1"/>
          </p:nvPr>
        </p:nvSpPr>
        <p:spPr>
          <a:xfrm>
            <a:off x="2048858" y="2123255"/>
            <a:ext cx="4745630" cy="2443982"/>
          </a:xfrm>
          <a:prstGeom prst="rect">
            <a:avLst/>
          </a:prstGeom>
        </p:spPr>
        <p:txBody>
          <a:bodyPr lIns="0" tIns="0" rIns="0" bIns="0" anchor="ctr" anchorCtr="0">
            <a:noAutofit/>
          </a:bodyPr>
          <a:lstStyle>
            <a:lvl1pPr>
              <a:lnSpc>
                <a:spcPts val="3447"/>
              </a:lnSpc>
              <a:buFontTx/>
              <a:buNone/>
              <a:defRPr sz="3266" b="1" i="0" cap="all" baseline="0">
                <a:solidFill>
                  <a:schemeClr val="bg1"/>
                </a:solidFill>
                <a:latin typeface="Arial" panose="020B0604020202020204" pitchFamily="34" charset="0"/>
                <a:cs typeface="Arial" panose="020B0604020202020204" pitchFamily="34" charset="0"/>
              </a:defRPr>
            </a:lvl1pPr>
          </a:lstStyle>
          <a:p>
            <a:r>
              <a:rPr lang="en-GB" dirty="0"/>
              <a:t>Headline line 1</a:t>
            </a:r>
            <a:br>
              <a:rPr lang="en-GB" dirty="0"/>
            </a:br>
            <a:r>
              <a:rPr lang="en-GB" dirty="0"/>
              <a:t>headline line 2</a:t>
            </a:r>
            <a:endParaRPr lang="en-US" dirty="0"/>
          </a:p>
        </p:txBody>
      </p:sp>
    </p:spTree>
    <p:extLst>
      <p:ext uri="{BB962C8B-B14F-4D97-AF65-F5344CB8AC3E}">
        <p14:creationId xmlns:p14="http://schemas.microsoft.com/office/powerpoint/2010/main" val="143582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Divider_Black">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87259E8-2990-AC4E-B601-81FE4176BDD5}"/>
              </a:ext>
            </a:extLst>
          </p:cNvPr>
          <p:cNvSpPr>
            <a:spLocks noGrp="1"/>
          </p:cNvSpPr>
          <p:nvPr>
            <p:ph type="body" sz="quarter" idx="12" hasCustomPrompt="1"/>
          </p:nvPr>
        </p:nvSpPr>
        <p:spPr>
          <a:xfrm>
            <a:off x="2" y="2123255"/>
            <a:ext cx="7144448" cy="2443982"/>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FontTx/>
              <a:buNone/>
              <a:defRPr b="0" i="0">
                <a:latin typeface="Arial" panose="020B0604020202020204" pitchFamily="34" charset="0"/>
              </a:defRPr>
            </a:lvl1pPr>
          </a:lstStyle>
          <a:p>
            <a:pPr lvl="0"/>
            <a:r>
              <a:rPr lang="en-GB" dirty="0"/>
              <a:t> </a:t>
            </a:r>
            <a:endParaRPr lang="en-US" dirty="0"/>
          </a:p>
        </p:txBody>
      </p:sp>
      <p:sp>
        <p:nvSpPr>
          <p:cNvPr id="15" name="Text Placeholder 12">
            <a:extLst>
              <a:ext uri="{FF2B5EF4-FFF2-40B4-BE49-F238E27FC236}">
                <a16:creationId xmlns:a16="http://schemas.microsoft.com/office/drawing/2014/main" id="{7984A2AA-ADCF-444B-872B-79686E41E320}"/>
              </a:ext>
            </a:extLst>
          </p:cNvPr>
          <p:cNvSpPr>
            <a:spLocks noGrp="1"/>
          </p:cNvSpPr>
          <p:nvPr>
            <p:ph type="body" sz="quarter" idx="11" hasCustomPrompt="1"/>
          </p:nvPr>
        </p:nvSpPr>
        <p:spPr>
          <a:xfrm>
            <a:off x="-3253" y="1184122"/>
            <a:ext cx="12177518" cy="4193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marL="0" indent="0">
              <a:buFontTx/>
              <a:buNone/>
              <a:defRPr b="0" i="0">
                <a:latin typeface="Arial" panose="020B0604020202020204" pitchFamily="34" charset="0"/>
              </a:defRPr>
            </a:lvl1pPr>
          </a:lstStyle>
          <a:p>
            <a:pPr lvl="0"/>
            <a:r>
              <a:rPr lang="en-US" dirty="0"/>
              <a:t> </a:t>
            </a:r>
          </a:p>
        </p:txBody>
      </p:sp>
      <p:sp>
        <p:nvSpPr>
          <p:cNvPr id="7" name="Title 1">
            <a:extLst>
              <a:ext uri="{FF2B5EF4-FFF2-40B4-BE49-F238E27FC236}">
                <a16:creationId xmlns:a16="http://schemas.microsoft.com/office/drawing/2014/main" id="{62F133D1-92D6-9B45-9B8B-289A36A588BA}"/>
              </a:ext>
            </a:extLst>
          </p:cNvPr>
          <p:cNvSpPr>
            <a:spLocks noGrp="1"/>
          </p:cNvSpPr>
          <p:nvPr>
            <p:ph type="title" hasCustomPrompt="1"/>
          </p:nvPr>
        </p:nvSpPr>
        <p:spPr>
          <a:xfrm>
            <a:off x="2048858" y="2123255"/>
            <a:ext cx="4745630" cy="2443982"/>
          </a:xfrm>
          <a:prstGeom prst="rect">
            <a:avLst/>
          </a:prstGeom>
        </p:spPr>
        <p:txBody>
          <a:bodyPr lIns="0" tIns="0" rIns="0" bIns="0" anchor="ctr" anchorCtr="0">
            <a:noAutofit/>
          </a:bodyPr>
          <a:lstStyle>
            <a:lvl1pPr>
              <a:lnSpc>
                <a:spcPts val="3447"/>
              </a:lnSpc>
              <a:buFontTx/>
              <a:buNone/>
              <a:defRPr sz="3266" b="1" i="0" cap="all" baseline="0">
                <a:solidFill>
                  <a:schemeClr val="bg1"/>
                </a:solidFill>
                <a:latin typeface="Arial" panose="020B0604020202020204" pitchFamily="34" charset="0"/>
                <a:cs typeface="Arial" panose="020B0604020202020204" pitchFamily="34" charset="0"/>
              </a:defRPr>
            </a:lvl1pPr>
          </a:lstStyle>
          <a:p>
            <a:r>
              <a:rPr lang="en-GB" dirty="0"/>
              <a:t>Headline line 1</a:t>
            </a:r>
            <a:br>
              <a:rPr lang="en-GB" dirty="0"/>
            </a:br>
            <a:r>
              <a:rPr lang="en-GB" dirty="0"/>
              <a:t>headline line 2</a:t>
            </a:r>
            <a:endParaRPr lang="en-US" dirty="0"/>
          </a:p>
        </p:txBody>
      </p:sp>
      <p:sp>
        <p:nvSpPr>
          <p:cNvPr id="10" name="Picture Placeholder 9">
            <a:extLst>
              <a:ext uri="{FF2B5EF4-FFF2-40B4-BE49-F238E27FC236}">
                <a16:creationId xmlns:a16="http://schemas.microsoft.com/office/drawing/2014/main" id="{69548824-0C97-A94C-B872-CA384AB6DDFE}"/>
              </a:ext>
            </a:extLst>
          </p:cNvPr>
          <p:cNvSpPr>
            <a:spLocks noGrp="1"/>
          </p:cNvSpPr>
          <p:nvPr>
            <p:ph type="pic" sz="quarter" idx="10" hasCustomPrompt="1"/>
          </p:nvPr>
        </p:nvSpPr>
        <p:spPr>
          <a:xfrm>
            <a:off x="-17949" y="1"/>
            <a:ext cx="12192213" cy="6858000"/>
          </a:xfrm>
          <a:prstGeom prst="rect">
            <a:avLst/>
          </a:prstGeom>
          <a:noFill/>
        </p:spPr>
        <p:txBody>
          <a:bodyPr/>
          <a:lstStyle>
            <a:lvl1pPr marL="0" marR="0" indent="0" algn="l" defTabSz="829414" rtl="0" eaLnBrk="1" fontAlgn="auto" latinLnBrk="0" hangingPunct="1">
              <a:lnSpc>
                <a:spcPts val="1542"/>
              </a:lnSpc>
              <a:spcBef>
                <a:spcPts val="0"/>
              </a:spcBef>
              <a:spcAft>
                <a:spcPts val="1089"/>
              </a:spcAft>
              <a:buClrTx/>
              <a:buSzTx/>
              <a:buFontTx/>
              <a:buNone/>
              <a:tabLst/>
              <a:defRPr sz="1270" b="1" i="0">
                <a:solidFill>
                  <a:schemeClr val="bg1">
                    <a:lumMod val="65000"/>
                  </a:schemeClr>
                </a:solidFill>
                <a:latin typeface="Arial" panose="020B0604020202020204" pitchFamily="34" charset="0"/>
                <a:cs typeface="Arial" panose="020B0604020202020204" pitchFamily="34" charset="0"/>
              </a:defRPr>
            </a:lvl1pPr>
          </a:lstStyle>
          <a:p>
            <a:r>
              <a:rPr lang="en-US" dirty="0"/>
              <a:t>CLICK ON THE PICTURE ICON IN THE MIDDLE OF THE PAGE, INSERT YOUR IMAGE AND THEN RIGHT-CLICK – SEND TO BACK</a:t>
            </a:r>
            <a:br>
              <a:rPr lang="en-US" dirty="0"/>
            </a:br>
            <a:r>
              <a:rPr lang="en-US" dirty="0"/>
              <a:t>If your inserted image does not capture the section of the image you want, click on picture format and press ‘crop’. You will be able to adjust the image and move it around in the shape. You can remove the black panel behind the text but only if your image/logo is legible.</a:t>
            </a:r>
          </a:p>
          <a:p>
            <a:endParaRPr lang="en-US" dirty="0"/>
          </a:p>
        </p:txBody>
      </p:sp>
    </p:spTree>
    <p:extLst>
      <p:ext uri="{BB962C8B-B14F-4D97-AF65-F5344CB8AC3E}">
        <p14:creationId xmlns:p14="http://schemas.microsoft.com/office/powerpoint/2010/main" val="2189438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sic text 1 co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3C98D-6A9C-A140-B2C4-7A6A3B4A7360}"/>
              </a:ext>
            </a:extLst>
          </p:cNvPr>
          <p:cNvSpPr>
            <a:spLocks noGrp="1"/>
          </p:cNvSpPr>
          <p:nvPr>
            <p:ph idx="1" hasCustomPrompt="1"/>
          </p:nvPr>
        </p:nvSpPr>
        <p:spPr>
          <a:xfrm>
            <a:off x="635397" y="1641185"/>
            <a:ext cx="10920902" cy="646298"/>
          </a:xfrm>
          <a:prstGeom prst="rect">
            <a:avLst/>
          </a:prstGeom>
        </p:spPr>
        <p:txBody>
          <a:bodyPr lIns="0" tIns="0" rIns="0" bIns="0">
            <a:noAutofit/>
          </a:bodyPr>
          <a:lstStyle>
            <a:lvl1pPr marL="0" marR="0" indent="0" algn="l" defTabSz="829544" rtl="0" eaLnBrk="1" fontAlgn="auto" latinLnBrk="0" hangingPunct="1">
              <a:lnSpc>
                <a:spcPts val="1633"/>
              </a:lnSpc>
              <a:spcBef>
                <a:spcPts val="0"/>
              </a:spcBef>
              <a:spcAft>
                <a:spcPts val="0"/>
              </a:spcAft>
              <a:buClrTx/>
              <a:buSzTx/>
              <a:buFontTx/>
              <a:buNone/>
              <a:tabLst/>
              <a:defRPr sz="1452" b="0" i="0">
                <a:latin typeface="Arial" panose="020B0604020202020204" pitchFamily="34" charset="0"/>
              </a:defRPr>
            </a:lvl1pPr>
          </a:lstStyle>
          <a:p>
            <a:pPr marL="0" marR="0" lvl="0" indent="0" algn="l" defTabSz="829544" rtl="0" eaLnBrk="1" fontAlgn="auto" latinLnBrk="0" hangingPunct="1">
              <a:lnSpc>
                <a:spcPts val="1633"/>
              </a:lnSpc>
              <a:spcBef>
                <a:spcPts val="0"/>
              </a:spcBef>
              <a:spcAft>
                <a:spcPts val="0"/>
              </a:spcAft>
              <a:buClrTx/>
              <a:buSzTx/>
              <a:buFontTx/>
              <a:buNone/>
              <a:tabLst/>
              <a:defRPr/>
            </a:pPr>
            <a:r>
              <a:rPr lang="en-GB" dirty="0"/>
              <a:t>Add in intro copy</a:t>
            </a:r>
            <a:br>
              <a:rPr lang="en-GB" dirty="0"/>
            </a:br>
            <a:r>
              <a:rPr lang="en-GB" dirty="0"/>
              <a:t>Add in intro copy </a:t>
            </a:r>
          </a:p>
          <a:p>
            <a:pPr marL="0" marR="0" lvl="0" indent="0" algn="l" defTabSz="829544" rtl="0" eaLnBrk="1" fontAlgn="auto" latinLnBrk="0" hangingPunct="1">
              <a:lnSpc>
                <a:spcPts val="1633"/>
              </a:lnSpc>
              <a:spcBef>
                <a:spcPts val="0"/>
              </a:spcBef>
              <a:spcAft>
                <a:spcPts val="0"/>
              </a:spcAft>
              <a:buClrTx/>
              <a:buSzTx/>
              <a:buFontTx/>
              <a:buNone/>
              <a:tabLst/>
              <a:defRPr/>
            </a:pPr>
            <a:r>
              <a:rPr lang="en-GB" dirty="0"/>
              <a:t>More/less than 3 lines – move the box below up/down</a:t>
            </a:r>
            <a:endParaRPr lang="en-US" dirty="0"/>
          </a:p>
        </p:txBody>
      </p:sp>
      <p:sp>
        <p:nvSpPr>
          <p:cNvPr id="19" name="Text Placeholder 18">
            <a:extLst>
              <a:ext uri="{FF2B5EF4-FFF2-40B4-BE49-F238E27FC236}">
                <a16:creationId xmlns:a16="http://schemas.microsoft.com/office/drawing/2014/main" id="{763962DF-F393-6144-BB76-842286DB0E95}"/>
              </a:ext>
            </a:extLst>
          </p:cNvPr>
          <p:cNvSpPr>
            <a:spLocks noGrp="1"/>
          </p:cNvSpPr>
          <p:nvPr>
            <p:ph type="body" sz="quarter" idx="16" hasCustomPrompt="1"/>
          </p:nvPr>
        </p:nvSpPr>
        <p:spPr>
          <a:xfrm>
            <a:off x="635401" y="2485626"/>
            <a:ext cx="10920901" cy="3594118"/>
          </a:xfrm>
          <a:prstGeom prst="rect">
            <a:avLst/>
          </a:prstGeom>
        </p:spPr>
        <p:txBody>
          <a:bodyPr lIns="0" tIns="0" rIns="0" bIns="0">
            <a:noAutofit/>
          </a:bodyPr>
          <a:lstStyle>
            <a:lvl1pPr marL="0" indent="0">
              <a:lnSpc>
                <a:spcPts val="1179"/>
              </a:lnSpc>
              <a:spcBef>
                <a:spcPts val="0"/>
              </a:spcBef>
              <a:spcAft>
                <a:spcPts val="544"/>
              </a:spcAft>
              <a:buFontTx/>
              <a:buNone/>
              <a:defRPr sz="998" b="0" i="0">
                <a:latin typeface="Arial" panose="020B0604020202020204" pitchFamily="34" charset="0"/>
              </a:defRPr>
            </a:lvl1pPr>
            <a:lvl2pPr>
              <a:lnSpc>
                <a:spcPts val="1179"/>
              </a:lnSpc>
              <a:spcBef>
                <a:spcPts val="0"/>
              </a:spcBef>
              <a:spcAft>
                <a:spcPts val="0"/>
              </a:spcAft>
              <a:defRPr sz="998"/>
            </a:lvl2pPr>
            <a:lvl3pPr>
              <a:lnSpc>
                <a:spcPts val="1179"/>
              </a:lnSpc>
              <a:spcBef>
                <a:spcPts val="0"/>
              </a:spcBef>
              <a:spcAft>
                <a:spcPts val="0"/>
              </a:spcAft>
              <a:defRPr sz="998"/>
            </a:lvl3pPr>
            <a:lvl4pPr>
              <a:lnSpc>
                <a:spcPts val="1179"/>
              </a:lnSpc>
              <a:spcBef>
                <a:spcPts val="0"/>
              </a:spcBef>
              <a:spcAft>
                <a:spcPts val="0"/>
              </a:spcAft>
              <a:defRPr sz="998"/>
            </a:lvl4pPr>
            <a:lvl5pPr>
              <a:lnSpc>
                <a:spcPts val="1179"/>
              </a:lnSpc>
              <a:spcBef>
                <a:spcPts val="0"/>
              </a:spcBef>
              <a:spcAft>
                <a:spcPts val="0"/>
              </a:spcAft>
              <a:defRPr sz="998"/>
            </a:lvl5pPr>
          </a:lstStyle>
          <a:p>
            <a:pPr lvl="0"/>
            <a:r>
              <a:rPr lang="en-GB" dirty="0"/>
              <a:t>Add in body copy</a:t>
            </a:r>
            <a:endParaRPr lang="en-US" dirty="0"/>
          </a:p>
        </p:txBody>
      </p:sp>
      <p:sp>
        <p:nvSpPr>
          <p:cNvPr id="9" name="Graphic 6">
            <a:extLst>
              <a:ext uri="{FF2B5EF4-FFF2-40B4-BE49-F238E27FC236}">
                <a16:creationId xmlns:a16="http://schemas.microsoft.com/office/drawing/2014/main" id="{20417524-1365-EB42-95A0-4EE997B56F16}"/>
              </a:ext>
            </a:extLst>
          </p:cNvPr>
          <p:cNvSpPr/>
          <p:nvPr userDrawn="1"/>
        </p:nvSpPr>
        <p:spPr>
          <a:xfrm>
            <a:off x="-764" y="778257"/>
            <a:ext cx="11812986" cy="513168"/>
          </a:xfrm>
          <a:custGeom>
            <a:avLst/>
            <a:gdLst>
              <a:gd name="connsiteX0" fmla="*/ 13417062 w 13417070"/>
              <a:gd name="connsiteY0" fmla="*/ -252 h 1485060"/>
              <a:gd name="connsiteX1" fmla="*/ 12626563 w 13417070"/>
              <a:gd name="connsiteY1" fmla="*/ 795380 h 1485060"/>
              <a:gd name="connsiteX2" fmla="*/ 619710 w 13417070"/>
              <a:gd name="connsiteY2" fmla="*/ 795380 h 1485060"/>
              <a:gd name="connsiteX3" fmla="*/ -8 w 13417070"/>
              <a:gd name="connsiteY3" fmla="*/ 1419148 h 1485060"/>
              <a:gd name="connsiteX4" fmla="*/ -8 w 13417070"/>
              <a:gd name="connsiteY4" fmla="*/ 1484808 h 1485060"/>
              <a:gd name="connsiteX0" fmla="*/ 13417070 w 13417070"/>
              <a:gd name="connsiteY0" fmla="*/ 0 h 1419400"/>
              <a:gd name="connsiteX1" fmla="*/ 12626571 w 13417070"/>
              <a:gd name="connsiteY1" fmla="*/ 795632 h 1419400"/>
              <a:gd name="connsiteX2" fmla="*/ 619718 w 13417070"/>
              <a:gd name="connsiteY2" fmla="*/ 795632 h 1419400"/>
              <a:gd name="connsiteX3" fmla="*/ 0 w 13417070"/>
              <a:gd name="connsiteY3" fmla="*/ 1419400 h 1419400"/>
              <a:gd name="connsiteX0" fmla="*/ 12797352 w 12797352"/>
              <a:gd name="connsiteY0" fmla="*/ 0 h 795632"/>
              <a:gd name="connsiteX1" fmla="*/ 12006853 w 12797352"/>
              <a:gd name="connsiteY1" fmla="*/ 795632 h 795632"/>
              <a:gd name="connsiteX2" fmla="*/ 0 w 12797352"/>
              <a:gd name="connsiteY2" fmla="*/ 795632 h 795632"/>
              <a:gd name="connsiteX0" fmla="*/ 13528872 w 13528872"/>
              <a:gd name="connsiteY0" fmla="*/ 0 h 795632"/>
              <a:gd name="connsiteX1" fmla="*/ 12738373 w 13528872"/>
              <a:gd name="connsiteY1" fmla="*/ 795632 h 795632"/>
              <a:gd name="connsiteX2" fmla="*/ 0 w 13528872"/>
              <a:gd name="connsiteY2" fmla="*/ 795632 h 795632"/>
              <a:gd name="connsiteX0" fmla="*/ 13106841 w 13106841"/>
              <a:gd name="connsiteY0" fmla="*/ 0 h 795632"/>
              <a:gd name="connsiteX1" fmla="*/ 12316342 w 13106841"/>
              <a:gd name="connsiteY1" fmla="*/ 795632 h 795632"/>
              <a:gd name="connsiteX2" fmla="*/ 0 w 13106841"/>
              <a:gd name="connsiteY2" fmla="*/ 795632 h 795632"/>
              <a:gd name="connsiteX0" fmla="*/ 18379947 w 18379947"/>
              <a:gd name="connsiteY0" fmla="*/ 0 h 795632"/>
              <a:gd name="connsiteX1" fmla="*/ 17589448 w 18379947"/>
              <a:gd name="connsiteY1" fmla="*/ 795632 h 795632"/>
              <a:gd name="connsiteX2" fmla="*/ 0 w 18379947"/>
              <a:gd name="connsiteY2" fmla="*/ 795632 h 795632"/>
              <a:gd name="connsiteX0" fmla="*/ 12507459 w 12507459"/>
              <a:gd name="connsiteY0" fmla="*/ 0 h 795632"/>
              <a:gd name="connsiteX1" fmla="*/ 11716960 w 12507459"/>
              <a:gd name="connsiteY1" fmla="*/ 795632 h 795632"/>
              <a:gd name="connsiteX2" fmla="*/ 0 w 12507459"/>
              <a:gd name="connsiteY2" fmla="*/ 783499 h 795632"/>
              <a:gd name="connsiteX0" fmla="*/ 12337593 w 12337593"/>
              <a:gd name="connsiteY0" fmla="*/ 0 h 795632"/>
              <a:gd name="connsiteX1" fmla="*/ 11547094 w 12337593"/>
              <a:gd name="connsiteY1" fmla="*/ 795632 h 795632"/>
              <a:gd name="connsiteX2" fmla="*/ 0 w 12337593"/>
              <a:gd name="connsiteY2" fmla="*/ 783499 h 795632"/>
              <a:gd name="connsiteX0" fmla="*/ 14570771 w 14570771"/>
              <a:gd name="connsiteY0" fmla="*/ 0 h 795632"/>
              <a:gd name="connsiteX1" fmla="*/ 13780272 w 14570771"/>
              <a:gd name="connsiteY1" fmla="*/ 795632 h 795632"/>
              <a:gd name="connsiteX2" fmla="*/ 0 w 14570771"/>
              <a:gd name="connsiteY2" fmla="*/ 783499 h 795632"/>
            </a:gdLst>
            <a:ahLst/>
            <a:cxnLst>
              <a:cxn ang="0">
                <a:pos x="connsiteX0" y="connsiteY0"/>
              </a:cxn>
              <a:cxn ang="0">
                <a:pos x="connsiteX1" y="connsiteY1"/>
              </a:cxn>
              <a:cxn ang="0">
                <a:pos x="connsiteX2" y="connsiteY2"/>
              </a:cxn>
            </a:cxnLst>
            <a:rect l="l" t="t" r="r" b="b"/>
            <a:pathLst>
              <a:path w="14570771" h="795632">
                <a:moveTo>
                  <a:pt x="14570771" y="0"/>
                </a:moveTo>
                <a:cubicBezTo>
                  <a:pt x="14570771" y="483420"/>
                  <a:pt x="14260500" y="795632"/>
                  <a:pt x="13780272" y="795632"/>
                </a:cubicBezTo>
                <a:lnTo>
                  <a:pt x="0" y="783499"/>
                </a:lnTo>
              </a:path>
            </a:pathLst>
          </a:custGeom>
          <a:noFill/>
          <a:ln w="19050" cap="flat">
            <a:solidFill>
              <a:schemeClr val="bg1">
                <a:lumMod val="75000"/>
              </a:schemeClr>
            </a:solidFill>
            <a:prstDash val="solid"/>
            <a:miter/>
          </a:ln>
        </p:spPr>
        <p:txBody>
          <a:bodyPr rtlCol="0" anchor="ctr"/>
          <a:lstStyle/>
          <a:p>
            <a:endParaRPr lang="en-US" sz="1633" b="0" i="0" dirty="0">
              <a:latin typeface="Arial" panose="020B0604020202020204" pitchFamily="34" charset="0"/>
            </a:endParaRPr>
          </a:p>
        </p:txBody>
      </p:sp>
      <p:sp>
        <p:nvSpPr>
          <p:cNvPr id="6" name="Title 1">
            <a:extLst>
              <a:ext uri="{FF2B5EF4-FFF2-40B4-BE49-F238E27FC236}">
                <a16:creationId xmlns:a16="http://schemas.microsoft.com/office/drawing/2014/main" id="{C51BA7A7-A668-CD4F-BE56-9E39178999F7}"/>
              </a:ext>
            </a:extLst>
          </p:cNvPr>
          <p:cNvSpPr>
            <a:spLocks noGrp="1"/>
          </p:cNvSpPr>
          <p:nvPr>
            <p:ph type="title" hasCustomPrompt="1"/>
          </p:nvPr>
        </p:nvSpPr>
        <p:spPr>
          <a:xfrm>
            <a:off x="635401" y="510848"/>
            <a:ext cx="10920901" cy="598499"/>
          </a:xfrm>
          <a:prstGeom prst="rect">
            <a:avLst/>
          </a:prstGeom>
        </p:spPr>
        <p:txBody>
          <a:bodyPr lIns="0" tIns="0" rIns="0" bIns="0" anchor="b" anchorCtr="0">
            <a:noAutofit/>
          </a:bodyPr>
          <a:lstStyle>
            <a:lvl1pPr>
              <a:lnSpc>
                <a:spcPts val="2359"/>
              </a:lnSpc>
              <a:buFontTx/>
              <a:buNone/>
              <a:defRPr sz="2177" b="1" i="0">
                <a:latin typeface="Arial" panose="020B0604020202020204" pitchFamily="34" charset="0"/>
                <a:cs typeface="Arial" panose="020B0604020202020204" pitchFamily="34" charset="0"/>
              </a:defRPr>
            </a:lvl1pPr>
          </a:lstStyle>
          <a:p>
            <a:r>
              <a:rPr lang="en-GB" dirty="0"/>
              <a:t>Headline can be coloured using </a:t>
            </a:r>
            <a:br>
              <a:rPr lang="en-GB" dirty="0"/>
            </a:br>
            <a:r>
              <a:rPr lang="en-GB" dirty="0"/>
              <a:t>one of the main theme colours</a:t>
            </a:r>
            <a:endParaRPr lang="en-US" dirty="0"/>
          </a:p>
        </p:txBody>
      </p:sp>
    </p:spTree>
    <p:extLst>
      <p:ext uri="{BB962C8B-B14F-4D97-AF65-F5344CB8AC3E}">
        <p14:creationId xmlns:p14="http://schemas.microsoft.com/office/powerpoint/2010/main" val="1937941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73B5-7BD1-4651-81AC-47E54A267BF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50518DF-835F-4086-BE53-850F938B57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7E0E7FF-01AD-4701-A7B5-7DB48B0BF00E}"/>
              </a:ext>
            </a:extLst>
          </p:cNvPr>
          <p:cNvSpPr>
            <a:spLocks noGrp="1"/>
          </p:cNvSpPr>
          <p:nvPr>
            <p:ph type="dt" sz="half" idx="10"/>
          </p:nvPr>
        </p:nvSpPr>
        <p:spPr/>
        <p:txBody>
          <a:bodyPr/>
          <a:lstStyle/>
          <a:p>
            <a:fld id="{C7C9C352-AEFD-4583-8969-0D91FA262957}" type="datetimeFigureOut">
              <a:rPr lang="en-NZ" smtClean="0"/>
              <a:t>3/05/22</a:t>
            </a:fld>
            <a:endParaRPr lang="en-NZ"/>
          </a:p>
        </p:txBody>
      </p:sp>
      <p:sp>
        <p:nvSpPr>
          <p:cNvPr id="5" name="Footer Placeholder 4">
            <a:extLst>
              <a:ext uri="{FF2B5EF4-FFF2-40B4-BE49-F238E27FC236}">
                <a16:creationId xmlns:a16="http://schemas.microsoft.com/office/drawing/2014/main" id="{77C9D191-793A-4197-859B-A114A4559F6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7B32E0B-34EA-4901-A038-30ED52B6D396}"/>
              </a:ext>
            </a:extLst>
          </p:cNvPr>
          <p:cNvSpPr>
            <a:spLocks noGrp="1"/>
          </p:cNvSpPr>
          <p:nvPr>
            <p:ph type="sldNum" sz="quarter" idx="12"/>
          </p:nvPr>
        </p:nvSpPr>
        <p:spPr/>
        <p:txBody>
          <a:bodyPr/>
          <a:lstStyle/>
          <a:p>
            <a:fld id="{6C979620-6B91-4B8F-9B58-3E75A363FFF3}" type="slidenum">
              <a:rPr lang="en-NZ" smtClean="0"/>
              <a:t>‹#›</a:t>
            </a:fld>
            <a:endParaRPr lang="en-NZ"/>
          </a:p>
        </p:txBody>
      </p:sp>
    </p:spTree>
    <p:extLst>
      <p:ext uri="{BB962C8B-B14F-4D97-AF65-F5344CB8AC3E}">
        <p14:creationId xmlns:p14="http://schemas.microsoft.com/office/powerpoint/2010/main" val="801690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4114-54AB-47C1-8798-3671FF59F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426F92FA-5A4F-43DF-A427-57181FC9CA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2AF651-CA9F-48F7-A635-D7C6F9DCA1DD}"/>
              </a:ext>
            </a:extLst>
          </p:cNvPr>
          <p:cNvSpPr>
            <a:spLocks noGrp="1"/>
          </p:cNvSpPr>
          <p:nvPr>
            <p:ph type="dt" sz="half" idx="10"/>
          </p:nvPr>
        </p:nvSpPr>
        <p:spPr/>
        <p:txBody>
          <a:bodyPr/>
          <a:lstStyle/>
          <a:p>
            <a:fld id="{C7C9C352-AEFD-4583-8969-0D91FA262957}" type="datetimeFigureOut">
              <a:rPr lang="en-NZ" smtClean="0"/>
              <a:t>3/05/22</a:t>
            </a:fld>
            <a:endParaRPr lang="en-NZ"/>
          </a:p>
        </p:txBody>
      </p:sp>
      <p:sp>
        <p:nvSpPr>
          <p:cNvPr id="5" name="Footer Placeholder 4">
            <a:extLst>
              <a:ext uri="{FF2B5EF4-FFF2-40B4-BE49-F238E27FC236}">
                <a16:creationId xmlns:a16="http://schemas.microsoft.com/office/drawing/2014/main" id="{2AF61149-541D-456B-9677-9CBC42009F6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1625872-AD48-420B-AE5E-D0EE6BB91291}"/>
              </a:ext>
            </a:extLst>
          </p:cNvPr>
          <p:cNvSpPr>
            <a:spLocks noGrp="1"/>
          </p:cNvSpPr>
          <p:nvPr>
            <p:ph type="sldNum" sz="quarter" idx="12"/>
          </p:nvPr>
        </p:nvSpPr>
        <p:spPr/>
        <p:txBody>
          <a:bodyPr/>
          <a:lstStyle/>
          <a:p>
            <a:fld id="{6C979620-6B91-4B8F-9B58-3E75A363FFF3}" type="slidenum">
              <a:rPr lang="en-NZ" smtClean="0"/>
              <a:t>‹#›</a:t>
            </a:fld>
            <a:endParaRPr lang="en-NZ"/>
          </a:p>
        </p:txBody>
      </p:sp>
    </p:spTree>
    <p:extLst>
      <p:ext uri="{BB962C8B-B14F-4D97-AF65-F5344CB8AC3E}">
        <p14:creationId xmlns:p14="http://schemas.microsoft.com/office/powerpoint/2010/main" val="2066717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17332-6A09-4F38-A678-C06379DBD89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15E8F11-6A2A-4E05-A438-EA38CB7FAA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BCD52D38-0965-47C7-9551-EB3767F825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17324811-380B-441D-94B5-00650A1F4F48}"/>
              </a:ext>
            </a:extLst>
          </p:cNvPr>
          <p:cNvSpPr>
            <a:spLocks noGrp="1"/>
          </p:cNvSpPr>
          <p:nvPr>
            <p:ph type="dt" sz="half" idx="10"/>
          </p:nvPr>
        </p:nvSpPr>
        <p:spPr/>
        <p:txBody>
          <a:bodyPr/>
          <a:lstStyle/>
          <a:p>
            <a:fld id="{C7C9C352-AEFD-4583-8969-0D91FA262957}" type="datetimeFigureOut">
              <a:rPr lang="en-NZ" smtClean="0"/>
              <a:t>3/05/22</a:t>
            </a:fld>
            <a:endParaRPr lang="en-NZ"/>
          </a:p>
        </p:txBody>
      </p:sp>
      <p:sp>
        <p:nvSpPr>
          <p:cNvPr id="6" name="Footer Placeholder 5">
            <a:extLst>
              <a:ext uri="{FF2B5EF4-FFF2-40B4-BE49-F238E27FC236}">
                <a16:creationId xmlns:a16="http://schemas.microsoft.com/office/drawing/2014/main" id="{8A9340DD-061D-48BF-9CCA-55DAF06BCC6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90F288C-385E-440F-9AF0-F26C6F6AC407}"/>
              </a:ext>
            </a:extLst>
          </p:cNvPr>
          <p:cNvSpPr>
            <a:spLocks noGrp="1"/>
          </p:cNvSpPr>
          <p:nvPr>
            <p:ph type="sldNum" sz="quarter" idx="12"/>
          </p:nvPr>
        </p:nvSpPr>
        <p:spPr/>
        <p:txBody>
          <a:bodyPr/>
          <a:lstStyle/>
          <a:p>
            <a:fld id="{6C979620-6B91-4B8F-9B58-3E75A363FFF3}" type="slidenum">
              <a:rPr lang="en-NZ" smtClean="0"/>
              <a:t>‹#›</a:t>
            </a:fld>
            <a:endParaRPr lang="en-NZ"/>
          </a:p>
        </p:txBody>
      </p:sp>
    </p:spTree>
    <p:extLst>
      <p:ext uri="{BB962C8B-B14F-4D97-AF65-F5344CB8AC3E}">
        <p14:creationId xmlns:p14="http://schemas.microsoft.com/office/powerpoint/2010/main" val="872617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51DC7-99DC-4F15-A547-CE7C8A3A1E98}"/>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3EF6993-9AD7-4C71-939E-C522FA8150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7F0F3-5E76-4EA5-944A-CA90B1064E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56919E84-0B12-4903-A9AA-324D4B16C1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E59360-7903-4C2B-83CF-5C2331E116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7D2AB0DD-355A-44BE-ADD6-AFFFD8BFE704}"/>
              </a:ext>
            </a:extLst>
          </p:cNvPr>
          <p:cNvSpPr>
            <a:spLocks noGrp="1"/>
          </p:cNvSpPr>
          <p:nvPr>
            <p:ph type="dt" sz="half" idx="10"/>
          </p:nvPr>
        </p:nvSpPr>
        <p:spPr/>
        <p:txBody>
          <a:bodyPr/>
          <a:lstStyle/>
          <a:p>
            <a:fld id="{C7C9C352-AEFD-4583-8969-0D91FA262957}" type="datetimeFigureOut">
              <a:rPr lang="en-NZ" smtClean="0"/>
              <a:t>3/05/22</a:t>
            </a:fld>
            <a:endParaRPr lang="en-NZ"/>
          </a:p>
        </p:txBody>
      </p:sp>
      <p:sp>
        <p:nvSpPr>
          <p:cNvPr id="8" name="Footer Placeholder 7">
            <a:extLst>
              <a:ext uri="{FF2B5EF4-FFF2-40B4-BE49-F238E27FC236}">
                <a16:creationId xmlns:a16="http://schemas.microsoft.com/office/drawing/2014/main" id="{707ADF6A-E753-40BC-BEA4-BDF2CD002592}"/>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AB02D03A-169B-431F-A73F-9B0F7E5E1356}"/>
              </a:ext>
            </a:extLst>
          </p:cNvPr>
          <p:cNvSpPr>
            <a:spLocks noGrp="1"/>
          </p:cNvSpPr>
          <p:nvPr>
            <p:ph type="sldNum" sz="quarter" idx="12"/>
          </p:nvPr>
        </p:nvSpPr>
        <p:spPr/>
        <p:txBody>
          <a:bodyPr/>
          <a:lstStyle/>
          <a:p>
            <a:fld id="{6C979620-6B91-4B8F-9B58-3E75A363FFF3}" type="slidenum">
              <a:rPr lang="en-NZ" smtClean="0"/>
              <a:t>‹#›</a:t>
            </a:fld>
            <a:endParaRPr lang="en-NZ"/>
          </a:p>
        </p:txBody>
      </p:sp>
    </p:spTree>
    <p:extLst>
      <p:ext uri="{BB962C8B-B14F-4D97-AF65-F5344CB8AC3E}">
        <p14:creationId xmlns:p14="http://schemas.microsoft.com/office/powerpoint/2010/main" val="804673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35AE6-7329-4CB4-8786-086FCE564724}"/>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E7CBA840-A83B-4784-8818-935708CB44B7}"/>
              </a:ext>
            </a:extLst>
          </p:cNvPr>
          <p:cNvSpPr>
            <a:spLocks noGrp="1"/>
          </p:cNvSpPr>
          <p:nvPr>
            <p:ph type="dt" sz="half" idx="10"/>
          </p:nvPr>
        </p:nvSpPr>
        <p:spPr/>
        <p:txBody>
          <a:bodyPr/>
          <a:lstStyle/>
          <a:p>
            <a:fld id="{C7C9C352-AEFD-4583-8969-0D91FA262957}" type="datetimeFigureOut">
              <a:rPr lang="en-NZ" smtClean="0"/>
              <a:t>3/05/22</a:t>
            </a:fld>
            <a:endParaRPr lang="en-NZ"/>
          </a:p>
        </p:txBody>
      </p:sp>
      <p:sp>
        <p:nvSpPr>
          <p:cNvPr id="4" name="Footer Placeholder 3">
            <a:extLst>
              <a:ext uri="{FF2B5EF4-FFF2-40B4-BE49-F238E27FC236}">
                <a16:creationId xmlns:a16="http://schemas.microsoft.com/office/drawing/2014/main" id="{A7761E99-A1AD-4E20-88EE-EE10E36C52B6}"/>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240B7452-41A1-4D28-8E58-6388376058A5}"/>
              </a:ext>
            </a:extLst>
          </p:cNvPr>
          <p:cNvSpPr>
            <a:spLocks noGrp="1"/>
          </p:cNvSpPr>
          <p:nvPr>
            <p:ph type="sldNum" sz="quarter" idx="12"/>
          </p:nvPr>
        </p:nvSpPr>
        <p:spPr/>
        <p:txBody>
          <a:bodyPr/>
          <a:lstStyle/>
          <a:p>
            <a:fld id="{6C979620-6B91-4B8F-9B58-3E75A363FFF3}" type="slidenum">
              <a:rPr lang="en-NZ" smtClean="0"/>
              <a:t>‹#›</a:t>
            </a:fld>
            <a:endParaRPr lang="en-NZ"/>
          </a:p>
        </p:txBody>
      </p:sp>
    </p:spTree>
    <p:extLst>
      <p:ext uri="{BB962C8B-B14F-4D97-AF65-F5344CB8AC3E}">
        <p14:creationId xmlns:p14="http://schemas.microsoft.com/office/powerpoint/2010/main" val="3322953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F0749B-FA2E-448B-9592-8B9479DC532C}"/>
              </a:ext>
            </a:extLst>
          </p:cNvPr>
          <p:cNvSpPr>
            <a:spLocks noGrp="1"/>
          </p:cNvSpPr>
          <p:nvPr>
            <p:ph type="dt" sz="half" idx="10"/>
          </p:nvPr>
        </p:nvSpPr>
        <p:spPr/>
        <p:txBody>
          <a:bodyPr/>
          <a:lstStyle/>
          <a:p>
            <a:fld id="{C7C9C352-AEFD-4583-8969-0D91FA262957}" type="datetimeFigureOut">
              <a:rPr lang="en-NZ" smtClean="0"/>
              <a:t>3/05/22</a:t>
            </a:fld>
            <a:endParaRPr lang="en-NZ"/>
          </a:p>
        </p:txBody>
      </p:sp>
      <p:sp>
        <p:nvSpPr>
          <p:cNvPr id="3" name="Footer Placeholder 2">
            <a:extLst>
              <a:ext uri="{FF2B5EF4-FFF2-40B4-BE49-F238E27FC236}">
                <a16:creationId xmlns:a16="http://schemas.microsoft.com/office/drawing/2014/main" id="{2D9881D9-01E3-4BB6-8EEF-6720B08CC07D}"/>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8F2FA2B-C862-4F5D-8BDD-E4BB52519D4E}"/>
              </a:ext>
            </a:extLst>
          </p:cNvPr>
          <p:cNvSpPr>
            <a:spLocks noGrp="1"/>
          </p:cNvSpPr>
          <p:nvPr>
            <p:ph type="sldNum" sz="quarter" idx="12"/>
          </p:nvPr>
        </p:nvSpPr>
        <p:spPr/>
        <p:txBody>
          <a:bodyPr/>
          <a:lstStyle/>
          <a:p>
            <a:fld id="{6C979620-6B91-4B8F-9B58-3E75A363FFF3}" type="slidenum">
              <a:rPr lang="en-NZ" smtClean="0"/>
              <a:t>‹#›</a:t>
            </a:fld>
            <a:endParaRPr lang="en-NZ"/>
          </a:p>
        </p:txBody>
      </p:sp>
    </p:spTree>
    <p:extLst>
      <p:ext uri="{BB962C8B-B14F-4D97-AF65-F5344CB8AC3E}">
        <p14:creationId xmlns:p14="http://schemas.microsoft.com/office/powerpoint/2010/main" val="3290759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564B-3E2C-4941-87AA-5BF25A922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21A80F82-0535-4622-AA5E-E377B1F2AF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10E2D9D8-B807-4B56-A97C-3CDFD5D4E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6B9C8-CE68-43D7-BD94-7231808966C5}"/>
              </a:ext>
            </a:extLst>
          </p:cNvPr>
          <p:cNvSpPr>
            <a:spLocks noGrp="1"/>
          </p:cNvSpPr>
          <p:nvPr>
            <p:ph type="dt" sz="half" idx="10"/>
          </p:nvPr>
        </p:nvSpPr>
        <p:spPr/>
        <p:txBody>
          <a:bodyPr/>
          <a:lstStyle/>
          <a:p>
            <a:fld id="{C7C9C352-AEFD-4583-8969-0D91FA262957}" type="datetimeFigureOut">
              <a:rPr lang="en-NZ" smtClean="0"/>
              <a:t>3/05/22</a:t>
            </a:fld>
            <a:endParaRPr lang="en-NZ"/>
          </a:p>
        </p:txBody>
      </p:sp>
      <p:sp>
        <p:nvSpPr>
          <p:cNvPr id="6" name="Footer Placeholder 5">
            <a:extLst>
              <a:ext uri="{FF2B5EF4-FFF2-40B4-BE49-F238E27FC236}">
                <a16:creationId xmlns:a16="http://schemas.microsoft.com/office/drawing/2014/main" id="{E74929C7-5E14-4D02-B04E-C3E8B2D61FD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F410EF9-C547-4F16-9C94-BB39DA0F60D8}"/>
              </a:ext>
            </a:extLst>
          </p:cNvPr>
          <p:cNvSpPr>
            <a:spLocks noGrp="1"/>
          </p:cNvSpPr>
          <p:nvPr>
            <p:ph type="sldNum" sz="quarter" idx="12"/>
          </p:nvPr>
        </p:nvSpPr>
        <p:spPr/>
        <p:txBody>
          <a:bodyPr/>
          <a:lstStyle/>
          <a:p>
            <a:fld id="{6C979620-6B91-4B8F-9B58-3E75A363FFF3}" type="slidenum">
              <a:rPr lang="en-NZ" smtClean="0"/>
              <a:t>‹#›</a:t>
            </a:fld>
            <a:endParaRPr lang="en-NZ"/>
          </a:p>
        </p:txBody>
      </p:sp>
    </p:spTree>
    <p:extLst>
      <p:ext uri="{BB962C8B-B14F-4D97-AF65-F5344CB8AC3E}">
        <p14:creationId xmlns:p14="http://schemas.microsoft.com/office/powerpoint/2010/main" val="2434593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EC490-1B28-430A-9142-5790B1B82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0E950EB-F217-407A-8B2D-FFF83D7EE1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14B545AA-8037-4D3E-8B2E-1644AFCAD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04A06-E56C-4415-9FE3-347F83D2A92C}"/>
              </a:ext>
            </a:extLst>
          </p:cNvPr>
          <p:cNvSpPr>
            <a:spLocks noGrp="1"/>
          </p:cNvSpPr>
          <p:nvPr>
            <p:ph type="dt" sz="half" idx="10"/>
          </p:nvPr>
        </p:nvSpPr>
        <p:spPr/>
        <p:txBody>
          <a:bodyPr/>
          <a:lstStyle/>
          <a:p>
            <a:fld id="{C7C9C352-AEFD-4583-8969-0D91FA262957}" type="datetimeFigureOut">
              <a:rPr lang="en-NZ" smtClean="0"/>
              <a:t>3/05/22</a:t>
            </a:fld>
            <a:endParaRPr lang="en-NZ"/>
          </a:p>
        </p:txBody>
      </p:sp>
      <p:sp>
        <p:nvSpPr>
          <p:cNvPr id="6" name="Footer Placeholder 5">
            <a:extLst>
              <a:ext uri="{FF2B5EF4-FFF2-40B4-BE49-F238E27FC236}">
                <a16:creationId xmlns:a16="http://schemas.microsoft.com/office/drawing/2014/main" id="{0AE8FEBE-F50C-4C57-A9E5-67D9DE2BB26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05D4437-17AF-4366-A727-5A97290260A1}"/>
              </a:ext>
            </a:extLst>
          </p:cNvPr>
          <p:cNvSpPr>
            <a:spLocks noGrp="1"/>
          </p:cNvSpPr>
          <p:nvPr>
            <p:ph type="sldNum" sz="quarter" idx="12"/>
          </p:nvPr>
        </p:nvSpPr>
        <p:spPr/>
        <p:txBody>
          <a:bodyPr/>
          <a:lstStyle/>
          <a:p>
            <a:fld id="{6C979620-6B91-4B8F-9B58-3E75A363FFF3}" type="slidenum">
              <a:rPr lang="en-NZ" smtClean="0"/>
              <a:t>‹#›</a:t>
            </a:fld>
            <a:endParaRPr lang="en-NZ"/>
          </a:p>
        </p:txBody>
      </p:sp>
    </p:spTree>
    <p:extLst>
      <p:ext uri="{BB962C8B-B14F-4D97-AF65-F5344CB8AC3E}">
        <p14:creationId xmlns:p14="http://schemas.microsoft.com/office/powerpoint/2010/main" val="654003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BB667-C51F-4CF4-9734-0CC3DB4EF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EEDDA1D-FAA4-4395-AD86-9A8E0F580E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8AA977F-84EA-44D3-859B-056DD3D83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9C352-AEFD-4583-8969-0D91FA262957}" type="datetimeFigureOut">
              <a:rPr lang="en-NZ" smtClean="0"/>
              <a:t>3/05/22</a:t>
            </a:fld>
            <a:endParaRPr lang="en-NZ"/>
          </a:p>
        </p:txBody>
      </p:sp>
      <p:sp>
        <p:nvSpPr>
          <p:cNvPr id="5" name="Footer Placeholder 4">
            <a:extLst>
              <a:ext uri="{FF2B5EF4-FFF2-40B4-BE49-F238E27FC236}">
                <a16:creationId xmlns:a16="http://schemas.microsoft.com/office/drawing/2014/main" id="{DD251EA0-7F3D-434A-B12F-20B8A397D1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FF3FC14-AB38-4D7E-97E7-9DE0DA1EA7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79620-6B91-4B8F-9B58-3E75A363FFF3}" type="slidenum">
              <a:rPr lang="en-NZ" smtClean="0"/>
              <a:t>‹#›</a:t>
            </a:fld>
            <a:endParaRPr lang="en-NZ"/>
          </a:p>
        </p:txBody>
      </p:sp>
    </p:spTree>
    <p:extLst>
      <p:ext uri="{BB962C8B-B14F-4D97-AF65-F5344CB8AC3E}">
        <p14:creationId xmlns:p14="http://schemas.microsoft.com/office/powerpoint/2010/main" val="992533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hyperlink" Target="https://www.mtm.ac.nz/publicatio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file:////var/folders/6q/2nppnl153w975v6prs2088prtw_ptt/T/com.microsoft.Word/WebArchiveCopyPasteTempFiles/page137image3769111264" TargetMode="External"/><Relationship Id="rId7" Type="http://schemas.openxmlformats.org/officeDocument/2006/relationships/image" Target="file:////var/folders/6q/2nppnl153w975v6prs2088prtw_ptt/T/com.microsoft.Word/WebArchiveCopyPasteTempFiles/page138image3752429088" TargetMode="Externa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file:////var/folders/6q/2nppnl153w975v6prs2088prtw_ptt/T/com.microsoft.Word/WebArchiveCopyPasteTempFiles/page138image3778227504" TargetMode="Externa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emf"/><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51.png"/><Relationship Id="rId3" Type="http://schemas.openxmlformats.org/officeDocument/2006/relationships/image" Target="../media/image5.emf"/><Relationship Id="rId7" Type="http://schemas.openxmlformats.org/officeDocument/2006/relationships/diagramColors" Target="../diagrams/colors1.xml"/><Relationship Id="rId12" Type="http://schemas.openxmlformats.org/officeDocument/2006/relationships/image" Target="../media/image50.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49.png"/><Relationship Id="rId5" Type="http://schemas.openxmlformats.org/officeDocument/2006/relationships/diagramLayout" Target="../diagrams/layout1.xml"/><Relationship Id="rId10" Type="http://schemas.openxmlformats.org/officeDocument/2006/relationships/image" Target="../media/image48.svg"/><Relationship Id="rId4" Type="http://schemas.openxmlformats.org/officeDocument/2006/relationships/diagramData" Target="../diagrams/data1.xml"/><Relationship Id="rId9" Type="http://schemas.openxmlformats.org/officeDocument/2006/relationships/image" Target="../media/image47.png"/><Relationship Id="rId14" Type="http://schemas.openxmlformats.org/officeDocument/2006/relationships/image" Target="../media/image52.sv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167F92A3-C5C7-4B19-926F-FA2938D58120}"/>
              </a:ext>
            </a:extLst>
          </p:cNvPr>
          <p:cNvSpPr txBox="1">
            <a:spLocks/>
          </p:cNvSpPr>
          <p:nvPr/>
        </p:nvSpPr>
        <p:spPr>
          <a:xfrm>
            <a:off x="1727115" y="2906783"/>
            <a:ext cx="7988440" cy="3806277"/>
          </a:xfrm>
          <a:prstGeom prst="rect">
            <a:avLst/>
          </a:prstGeom>
        </p:spPr>
        <p:txBody>
          <a:bodyPr vert="horz" lIns="0" tIns="0" rIns="0" bIns="0" rtlCol="0" anchor="ctr" anchorCtr="0">
            <a:noAutofit/>
          </a:bodyPr>
          <a:lstStyle>
            <a:lvl1pPr algn="l" defTabSz="914400" rtl="0" eaLnBrk="1" latinLnBrk="0" hangingPunct="1">
              <a:lnSpc>
                <a:spcPts val="3447"/>
              </a:lnSpc>
              <a:spcBef>
                <a:spcPct val="0"/>
              </a:spcBef>
              <a:buFontTx/>
              <a:buNone/>
              <a:defRPr sz="3266" b="1" i="0" kern="1200" cap="all" baseline="0">
                <a:solidFill>
                  <a:schemeClr val="bg1"/>
                </a:solidFill>
                <a:latin typeface="Arial" panose="020B0604020202020204" pitchFamily="34" charset="0"/>
                <a:ea typeface="+mj-ea"/>
                <a:cs typeface="Arial" panose="020B0604020202020204" pitchFamily="34" charset="0"/>
              </a:defRPr>
            </a:lvl1pPr>
          </a:lstStyle>
          <a:p>
            <a:pPr>
              <a:lnSpc>
                <a:spcPts val="3992"/>
              </a:lnSpc>
            </a:pPr>
            <a:r>
              <a:rPr lang="en-US" sz="3992" dirty="0"/>
              <a:t>Ng</a:t>
            </a:r>
            <a:r>
              <a:rPr lang="mi-NZ" sz="3992" dirty="0"/>
              <a:t>āti tukorehe </a:t>
            </a:r>
            <a:br>
              <a:rPr lang="mi-NZ" sz="3992" dirty="0"/>
            </a:br>
            <a:r>
              <a:rPr lang="mi-NZ" sz="2000" dirty="0"/>
              <a:t>RESPONDS</a:t>
            </a:r>
          </a:p>
          <a:p>
            <a:pPr>
              <a:lnSpc>
                <a:spcPts val="3992"/>
              </a:lnSpc>
            </a:pPr>
            <a:endParaRPr lang="mi-NZ" sz="2000" dirty="0"/>
          </a:p>
          <a:p>
            <a:pPr>
              <a:lnSpc>
                <a:spcPts val="3992"/>
              </a:lnSpc>
            </a:pPr>
            <a:endParaRPr lang="mi-NZ" sz="2000" dirty="0"/>
          </a:p>
          <a:p>
            <a:pPr>
              <a:lnSpc>
                <a:spcPts val="3992"/>
              </a:lnSpc>
            </a:pPr>
            <a:r>
              <a:rPr lang="mi-NZ" sz="1200" dirty="0"/>
              <a:t>Grenadier Limited</a:t>
            </a:r>
          </a:p>
          <a:p>
            <a:pPr>
              <a:lnSpc>
                <a:spcPts val="3992"/>
              </a:lnSpc>
            </a:pPr>
            <a:r>
              <a:rPr lang="mi-NZ" sz="1200" dirty="0"/>
              <a:t>Douglas Links golf course proposal</a:t>
            </a:r>
          </a:p>
          <a:p>
            <a:pPr>
              <a:lnSpc>
                <a:spcPts val="3992"/>
              </a:lnSpc>
            </a:pPr>
            <a:r>
              <a:rPr lang="mi-NZ" sz="1200" dirty="0"/>
              <a:t>4 may 2022</a:t>
            </a:r>
            <a:endParaRPr lang="en-US" sz="1200" dirty="0"/>
          </a:p>
        </p:txBody>
      </p:sp>
      <p:pic>
        <p:nvPicPr>
          <p:cNvPr id="7" name="Picture 1">
            <a:extLst>
              <a:ext uri="{FF2B5EF4-FFF2-40B4-BE49-F238E27FC236}">
                <a16:creationId xmlns:a16="http://schemas.microsoft.com/office/drawing/2014/main" id="{B80A1F22-41CD-4724-BFB1-0B72A1468322}"/>
              </a:ext>
            </a:extLst>
          </p:cNvPr>
          <p:cNvPicPr>
            <a:picLocks noChangeAspect="1" noChangeArrowheads="1"/>
          </p:cNvPicPr>
          <p:nvPr/>
        </p:nvPicPr>
        <p:blipFill>
          <a:blip r:embed="rId2">
            <a:alphaModFix amt="21000"/>
            <a:extLst>
              <a:ext uri="{28A0092B-C50C-407E-A947-70E740481C1C}">
                <a14:useLocalDpi xmlns:a14="http://schemas.microsoft.com/office/drawing/2010/main" val="0"/>
              </a:ext>
            </a:extLst>
          </a:blip>
          <a:srcRect/>
          <a:stretch>
            <a:fillRect/>
          </a:stretch>
        </p:blipFill>
        <p:spPr bwMode="auto">
          <a:xfrm>
            <a:off x="7138478" y="318442"/>
            <a:ext cx="4813496" cy="2423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854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5305D-B71C-A44B-8D60-EE86241EC4CB}"/>
              </a:ext>
            </a:extLst>
          </p:cNvPr>
          <p:cNvSpPr>
            <a:spLocks noGrp="1"/>
          </p:cNvSpPr>
          <p:nvPr>
            <p:ph type="title"/>
          </p:nvPr>
        </p:nvSpPr>
        <p:spPr>
          <a:xfrm>
            <a:off x="1356632" y="181247"/>
            <a:ext cx="9809389" cy="860675"/>
          </a:xfrm>
        </p:spPr>
        <p:txBody>
          <a:bodyPr>
            <a:normAutofit fontScale="90000"/>
          </a:bodyPr>
          <a:lstStyle/>
          <a:p>
            <a:br>
              <a:rPr lang="en-NZ" sz="2893" dirty="0">
                <a:solidFill>
                  <a:srgbClr val="FF0000"/>
                </a:solidFill>
                <a:latin typeface="Dala Floda Roman" panose="02020503090308020303" pitchFamily="18" charset="77"/>
              </a:rPr>
            </a:br>
            <a:endParaRPr lang="en-US" dirty="0">
              <a:solidFill>
                <a:schemeClr val="tx1">
                  <a:lumMod val="95000"/>
                  <a:lumOff val="5000"/>
                </a:schemeClr>
              </a:solidFill>
            </a:endParaRPr>
          </a:p>
        </p:txBody>
      </p:sp>
      <p:pic>
        <p:nvPicPr>
          <p:cNvPr id="5" name="Picture 4">
            <a:extLst>
              <a:ext uri="{FF2B5EF4-FFF2-40B4-BE49-F238E27FC236}">
                <a16:creationId xmlns:a16="http://schemas.microsoft.com/office/drawing/2014/main" id="{236B8AC5-4EDD-43C3-A95E-E641D0B8F626}"/>
              </a:ext>
            </a:extLst>
          </p:cNvPr>
          <p:cNvPicPr>
            <a:picLocks noChangeAspect="1"/>
          </p:cNvPicPr>
          <p:nvPr/>
        </p:nvPicPr>
        <p:blipFill>
          <a:blip r:embed="rId3"/>
          <a:stretch>
            <a:fillRect/>
          </a:stretch>
        </p:blipFill>
        <p:spPr>
          <a:xfrm>
            <a:off x="11015157" y="458"/>
            <a:ext cx="1228896" cy="6896042"/>
          </a:xfrm>
          <a:prstGeom prst="rect">
            <a:avLst/>
          </a:prstGeom>
        </p:spPr>
      </p:pic>
      <p:pic>
        <p:nvPicPr>
          <p:cNvPr id="6" name="Picture 5">
            <a:extLst>
              <a:ext uri="{FF2B5EF4-FFF2-40B4-BE49-F238E27FC236}">
                <a16:creationId xmlns:a16="http://schemas.microsoft.com/office/drawing/2014/main" id="{9070483C-E6CA-4C31-9209-94D7020AD85D}"/>
              </a:ext>
            </a:extLst>
          </p:cNvPr>
          <p:cNvPicPr>
            <a:picLocks noChangeAspect="1"/>
          </p:cNvPicPr>
          <p:nvPr/>
        </p:nvPicPr>
        <p:blipFill>
          <a:blip r:embed="rId3"/>
          <a:stretch>
            <a:fillRect/>
          </a:stretch>
        </p:blipFill>
        <p:spPr>
          <a:xfrm>
            <a:off x="2610" y="0"/>
            <a:ext cx="1228896" cy="6896042"/>
          </a:xfrm>
          <a:prstGeom prst="rect">
            <a:avLst/>
          </a:prstGeom>
        </p:spPr>
      </p:pic>
      <p:pic>
        <p:nvPicPr>
          <p:cNvPr id="4" name="Picture 3" descr="Tukorehewharetupuna1892_05122005.JPG">
            <a:extLst>
              <a:ext uri="{FF2B5EF4-FFF2-40B4-BE49-F238E27FC236}">
                <a16:creationId xmlns:a16="http://schemas.microsoft.com/office/drawing/2014/main" id="{B2034A5E-89E7-6D4E-B4B1-4C27FCF50566}"/>
              </a:ext>
            </a:extLst>
          </p:cNvPr>
          <p:cNvPicPr>
            <a:picLocks noChangeAspect="1"/>
          </p:cNvPicPr>
          <p:nvPr/>
        </p:nvPicPr>
        <p:blipFill>
          <a:blip r:embed="rId4"/>
          <a:stretch>
            <a:fillRect/>
          </a:stretch>
        </p:blipFill>
        <p:spPr>
          <a:xfrm>
            <a:off x="1095122" y="-1"/>
            <a:ext cx="10085295" cy="6896041"/>
          </a:xfrm>
          <a:prstGeom prst="rect">
            <a:avLst/>
          </a:prstGeom>
        </p:spPr>
      </p:pic>
      <p:pic>
        <p:nvPicPr>
          <p:cNvPr id="7" name="Picture 1">
            <a:extLst>
              <a:ext uri="{FF2B5EF4-FFF2-40B4-BE49-F238E27FC236}">
                <a16:creationId xmlns:a16="http://schemas.microsoft.com/office/drawing/2014/main" id="{F47E5E38-2AB4-42EA-9B7D-0D27A228854F}"/>
              </a:ext>
            </a:extLst>
          </p:cNvPr>
          <p:cNvPicPr>
            <a:picLocks noChangeAspect="1" noChangeArrowheads="1"/>
          </p:cNvPicPr>
          <p:nvPr/>
        </p:nvPicPr>
        <p:blipFill>
          <a:blip r:embed="rId5">
            <a:alphaModFix amt="58000"/>
            <a:extLst>
              <a:ext uri="{28A0092B-C50C-407E-A947-70E740481C1C}">
                <a14:useLocalDpi xmlns:a14="http://schemas.microsoft.com/office/drawing/2010/main" val="0"/>
              </a:ext>
            </a:extLst>
          </a:blip>
          <a:srcRect/>
          <a:stretch>
            <a:fillRect/>
          </a:stretch>
        </p:blipFill>
        <p:spPr bwMode="auto">
          <a:xfrm>
            <a:off x="11174788" y="181247"/>
            <a:ext cx="1074894" cy="541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926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CCDB47-BA8A-FE4D-BC19-E2C79C0CA79C}"/>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7B93157B-95FB-B643-A83F-8B2B1782AB40}"/>
              </a:ext>
            </a:extLst>
          </p:cNvPr>
          <p:cNvSpPr>
            <a:spLocks noGrp="1"/>
          </p:cNvSpPr>
          <p:nvPr>
            <p:ph type="body" sz="quarter" idx="11"/>
          </p:nvPr>
        </p:nvSpPr>
        <p:spPr/>
        <p:txBody>
          <a:bodyPr/>
          <a:lstStyle/>
          <a:p>
            <a:endParaRPr lang="en-US" dirty="0"/>
          </a:p>
        </p:txBody>
      </p:sp>
      <p:sp>
        <p:nvSpPr>
          <p:cNvPr id="4" name="Title 3">
            <a:extLst>
              <a:ext uri="{FF2B5EF4-FFF2-40B4-BE49-F238E27FC236}">
                <a16:creationId xmlns:a16="http://schemas.microsoft.com/office/drawing/2014/main" id="{EE1F18B9-59A2-E741-9AFC-8A179D2536BB}"/>
              </a:ext>
            </a:extLst>
          </p:cNvPr>
          <p:cNvSpPr>
            <a:spLocks noGrp="1"/>
          </p:cNvSpPr>
          <p:nvPr>
            <p:ph type="title"/>
          </p:nvPr>
        </p:nvSpPr>
        <p:spPr/>
        <p:txBody>
          <a:bodyPr/>
          <a:lstStyle/>
          <a:p>
            <a:endParaRPr lang="en-US"/>
          </a:p>
        </p:txBody>
      </p:sp>
      <p:pic>
        <p:nvPicPr>
          <p:cNvPr id="9" name="Picture Placeholder 8" descr="A picture containing tree&#10;&#10;Description automatically generated">
            <a:extLst>
              <a:ext uri="{FF2B5EF4-FFF2-40B4-BE49-F238E27FC236}">
                <a16:creationId xmlns:a16="http://schemas.microsoft.com/office/drawing/2014/main" id="{A81FE72D-FDC3-4B99-97F2-478E717BE9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158" b="4158"/>
          <a:stretch>
            <a:fillRect/>
          </a:stretch>
        </p:blipFill>
        <p:spPr>
          <a:xfrm>
            <a:off x="-3252" y="0"/>
            <a:ext cx="12392366" cy="6876791"/>
          </a:xfrm>
          <a:noFill/>
        </p:spPr>
      </p:pic>
      <p:pic>
        <p:nvPicPr>
          <p:cNvPr id="12" name="Picture 1">
            <a:extLst>
              <a:ext uri="{FF2B5EF4-FFF2-40B4-BE49-F238E27FC236}">
                <a16:creationId xmlns:a16="http://schemas.microsoft.com/office/drawing/2014/main" id="{323141B3-EA2F-4369-AD4B-8919F2C3500B}"/>
              </a:ext>
            </a:extLst>
          </p:cNvPr>
          <p:cNvPicPr>
            <a:picLocks noChangeAspect="1" noChangeArrowheads="1"/>
          </p:cNvPicPr>
          <p:nvPr/>
        </p:nvPicPr>
        <p:blipFill>
          <a:blip r:embed="rId3">
            <a:alphaModFix amt="58000"/>
            <a:extLst>
              <a:ext uri="{28A0092B-C50C-407E-A947-70E740481C1C}">
                <a14:useLocalDpi xmlns:a14="http://schemas.microsoft.com/office/drawing/2010/main" val="0"/>
              </a:ext>
            </a:extLst>
          </a:blip>
          <a:srcRect/>
          <a:stretch>
            <a:fillRect/>
          </a:stretch>
        </p:blipFill>
        <p:spPr bwMode="auto">
          <a:xfrm>
            <a:off x="10672950" y="199975"/>
            <a:ext cx="1557747" cy="784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871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ountain, outdoor, nature, hill&#10;&#10;Description automatically generated">
            <a:extLst>
              <a:ext uri="{FF2B5EF4-FFF2-40B4-BE49-F238E27FC236}">
                <a16:creationId xmlns:a16="http://schemas.microsoft.com/office/drawing/2014/main" id="{628E54C5-802E-774C-9BDB-3350A125C8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7841" y="0"/>
            <a:ext cx="17314984" cy="11538824"/>
          </a:xfrm>
          <a:prstGeom prst="rect">
            <a:avLst/>
          </a:prstGeom>
        </p:spPr>
      </p:pic>
      <p:pic>
        <p:nvPicPr>
          <p:cNvPr id="5" name="Picture 1">
            <a:extLst>
              <a:ext uri="{FF2B5EF4-FFF2-40B4-BE49-F238E27FC236}">
                <a16:creationId xmlns:a16="http://schemas.microsoft.com/office/drawing/2014/main" id="{59D20B50-F279-42DB-B80C-7EEECAE87968}"/>
              </a:ext>
            </a:extLst>
          </p:cNvPr>
          <p:cNvPicPr>
            <a:picLocks noChangeAspect="1" noChangeArrowheads="1"/>
          </p:cNvPicPr>
          <p:nvPr/>
        </p:nvPicPr>
        <p:blipFill>
          <a:blip r:embed="rId3">
            <a:alphaModFix amt="58000"/>
            <a:extLst>
              <a:ext uri="{28A0092B-C50C-407E-A947-70E740481C1C}">
                <a14:useLocalDpi xmlns:a14="http://schemas.microsoft.com/office/drawing/2010/main" val="0"/>
              </a:ext>
            </a:extLst>
          </a:blip>
          <a:srcRect/>
          <a:stretch>
            <a:fillRect/>
          </a:stretch>
        </p:blipFill>
        <p:spPr bwMode="auto">
          <a:xfrm>
            <a:off x="0" y="230285"/>
            <a:ext cx="1225570" cy="6169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298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D9FC-8796-654E-BB42-F0A3CBC5E1FC}"/>
              </a:ext>
            </a:extLst>
          </p:cNvPr>
          <p:cNvSpPr>
            <a:spLocks noGrp="1"/>
          </p:cNvSpPr>
          <p:nvPr>
            <p:ph type="title"/>
          </p:nvPr>
        </p:nvSpPr>
        <p:spPr>
          <a:xfrm>
            <a:off x="1542197" y="1300762"/>
            <a:ext cx="3710078" cy="4930246"/>
          </a:xfrm>
        </p:spPr>
        <p:txBody>
          <a:bodyPr vert="horz" lIns="44087" tIns="22044" rIns="44087" bIns="22044" rtlCol="0" anchor="ctr">
            <a:normAutofit/>
          </a:bodyPr>
          <a:lstStyle/>
          <a:p>
            <a:pPr algn="r" rtl="0">
              <a:lnSpc>
                <a:spcPct val="90000"/>
              </a:lnSpc>
              <a:spcBef>
                <a:spcPct val="0"/>
              </a:spcBef>
            </a:pPr>
            <a:br>
              <a:rPr lang="en-US" sz="1784" dirty="0">
                <a:solidFill>
                  <a:schemeClr val="accent1"/>
                </a:solidFill>
              </a:rPr>
            </a:br>
            <a:r>
              <a:rPr lang="en-US" sz="1784" dirty="0">
                <a:solidFill>
                  <a:schemeClr val="accent2"/>
                </a:solidFill>
                <a:latin typeface="Dala Floda Roman" panose="02020503090308020303" pitchFamily="18" charset="77"/>
              </a:rPr>
              <a:t>MANA</a:t>
            </a:r>
            <a:r>
              <a:rPr lang="en-US" sz="1784" dirty="0">
                <a:latin typeface="Dala Floda Roman" panose="02020503090308020303" pitchFamily="18" charset="77"/>
              </a:rPr>
              <a:t> – PRESTIGE, AUTHORITY,</a:t>
            </a:r>
            <a:br>
              <a:rPr lang="en-US" sz="1784" dirty="0">
                <a:latin typeface="Dala Floda Roman" panose="02020503090308020303" pitchFamily="18" charset="77"/>
              </a:rPr>
            </a:br>
            <a:r>
              <a:rPr lang="en-US" sz="1784" dirty="0">
                <a:latin typeface="Dala Floda Roman" panose="02020503090308020303" pitchFamily="18" charset="77"/>
              </a:rPr>
              <a:t>EMPOWERMENT AND LEADERSHIP</a:t>
            </a:r>
            <a:br>
              <a:rPr lang="en-US" sz="1784" dirty="0">
                <a:latin typeface="Dala Floda Roman" panose="02020503090308020303" pitchFamily="18" charset="77"/>
              </a:rPr>
            </a:br>
            <a:br>
              <a:rPr lang="en-US" sz="1784" dirty="0">
                <a:solidFill>
                  <a:schemeClr val="accent2"/>
                </a:solidFill>
                <a:latin typeface="Dala Floda Roman" panose="02020503090308020303" pitchFamily="18" charset="77"/>
              </a:rPr>
            </a:br>
            <a:r>
              <a:rPr lang="en-US" sz="1784" dirty="0">
                <a:solidFill>
                  <a:schemeClr val="accent2"/>
                </a:solidFill>
                <a:latin typeface="Dala Floda Roman" panose="02020503090308020303" pitchFamily="18" charset="77"/>
              </a:rPr>
              <a:t>MANA TAONGA – </a:t>
            </a:r>
            <a:r>
              <a:rPr lang="en-US" sz="1784" dirty="0">
                <a:latin typeface="Dala Floda Roman" panose="02020503090308020303" pitchFamily="18" charset="77"/>
              </a:rPr>
              <a:t>ACKNOWLEDGING and VALUING the  CONNECTIONS BETWEEN  EVERYTHING</a:t>
            </a:r>
            <a:br>
              <a:rPr lang="en-US" sz="1784" dirty="0">
                <a:latin typeface="Dala Floda Roman" panose="02020503090308020303" pitchFamily="18" charset="77"/>
              </a:rPr>
            </a:br>
            <a:br>
              <a:rPr lang="en-US" sz="1784" dirty="0">
                <a:latin typeface="Dala Floda Roman" panose="02020503090308020303" pitchFamily="18" charset="77"/>
              </a:rPr>
            </a:br>
            <a:r>
              <a:rPr lang="en-US" sz="1784" dirty="0">
                <a:solidFill>
                  <a:schemeClr val="accent2"/>
                </a:solidFill>
                <a:latin typeface="Dala Floda Roman" panose="02020503090308020303" pitchFamily="18" charset="77"/>
              </a:rPr>
              <a:t>MANA WHENUA /Ahi Kaa – </a:t>
            </a:r>
            <a:r>
              <a:rPr lang="en-US" sz="1784" dirty="0">
                <a:latin typeface="Dala Floda Roman" panose="02020503090308020303" pitchFamily="18" charset="77"/>
              </a:rPr>
              <a:t>KEEPING THE HOME FIRES ALIVE</a:t>
            </a:r>
            <a:br>
              <a:rPr lang="en-US" sz="1784" dirty="0">
                <a:latin typeface="Dala Floda Roman" panose="02020503090308020303" pitchFamily="18" charset="77"/>
              </a:rPr>
            </a:br>
            <a:r>
              <a:rPr lang="en-US" sz="1784" dirty="0">
                <a:latin typeface="Dala Floda Roman" panose="02020503090308020303" pitchFamily="18" charset="77"/>
              </a:rPr>
              <a:t> </a:t>
            </a:r>
            <a:br>
              <a:rPr lang="en-US" sz="1784" dirty="0">
                <a:latin typeface="Dala Floda Roman" panose="02020503090308020303" pitchFamily="18" charset="77"/>
              </a:rPr>
            </a:br>
            <a:r>
              <a:rPr lang="en-US" sz="1784" dirty="0">
                <a:solidFill>
                  <a:schemeClr val="accent2"/>
                </a:solidFill>
                <a:latin typeface="Dala Floda Roman" panose="02020503090308020303" pitchFamily="18" charset="77"/>
              </a:rPr>
              <a:t>MANA TANGATA </a:t>
            </a:r>
            <a:r>
              <a:rPr lang="en-US" sz="1784" dirty="0">
                <a:latin typeface="Dala Floda Roman" panose="02020503090308020303" pitchFamily="18" charset="77"/>
              </a:rPr>
              <a:t>– THE INFLUENCE OF COLLECTIVE WORTH</a:t>
            </a:r>
            <a:br>
              <a:rPr lang="en-US" sz="1784" dirty="0">
                <a:latin typeface="Dala Floda Roman" panose="02020503090308020303" pitchFamily="18" charset="77"/>
              </a:rPr>
            </a:br>
            <a:br>
              <a:rPr lang="en-US" sz="1784" dirty="0">
                <a:latin typeface="Dala Floda Roman" panose="02020503090308020303" pitchFamily="18" charset="77"/>
              </a:rPr>
            </a:br>
            <a:r>
              <a:rPr lang="en-US" sz="1784" dirty="0">
                <a:solidFill>
                  <a:schemeClr val="accent2"/>
                </a:solidFill>
                <a:latin typeface="Dala Floda Roman" panose="02020503090308020303" pitchFamily="18" charset="77"/>
              </a:rPr>
              <a:t>MANA ATUA </a:t>
            </a:r>
            <a:r>
              <a:rPr lang="en-US" sz="1784" dirty="0">
                <a:latin typeface="Dala Floda Roman" panose="02020503090308020303" pitchFamily="18" charset="77"/>
              </a:rPr>
              <a:t>– ACKNOWLEDGING SPIRITUAL DIMENSIONS </a:t>
            </a:r>
          </a:p>
        </p:txBody>
      </p:sp>
      <p:sp>
        <p:nvSpPr>
          <p:cNvPr id="6" name="TextBox 5">
            <a:extLst>
              <a:ext uri="{FF2B5EF4-FFF2-40B4-BE49-F238E27FC236}">
                <a16:creationId xmlns:a16="http://schemas.microsoft.com/office/drawing/2014/main" id="{C6C888D8-C308-E247-B81D-10C9F4ECD671}"/>
              </a:ext>
            </a:extLst>
          </p:cNvPr>
          <p:cNvSpPr txBox="1"/>
          <p:nvPr/>
        </p:nvSpPr>
        <p:spPr>
          <a:xfrm>
            <a:off x="5763853" y="1300762"/>
            <a:ext cx="5070540" cy="4930246"/>
          </a:xfrm>
          <a:prstGeom prst="rect">
            <a:avLst/>
          </a:prstGeom>
        </p:spPr>
        <p:txBody>
          <a:bodyPr vert="horz" lIns="44087" tIns="22044" rIns="44087" bIns="22044" rtlCol="0" anchor="ctr">
            <a:normAutofit/>
          </a:bodyPr>
          <a:lstStyle/>
          <a:p>
            <a:pPr indent="-110208">
              <a:lnSpc>
                <a:spcPct val="90000"/>
              </a:lnSpc>
              <a:spcAft>
                <a:spcPts val="289"/>
              </a:spcAft>
              <a:buFont typeface="Arial" panose="020B0604020202020204" pitchFamily="34" charset="0"/>
              <a:buChar char="•"/>
            </a:pPr>
            <a:r>
              <a:rPr lang="en-US" sz="2700" b="1" dirty="0">
                <a:solidFill>
                  <a:schemeClr val="accent2"/>
                </a:solidFill>
                <a:latin typeface="Dala Floda Roman" panose="02020503090308020303" pitchFamily="18" charset="77"/>
              </a:rPr>
              <a:t> WHAKAPAPA</a:t>
            </a:r>
          </a:p>
          <a:p>
            <a:pPr indent="-110208">
              <a:lnSpc>
                <a:spcPct val="90000"/>
              </a:lnSpc>
              <a:spcAft>
                <a:spcPts val="289"/>
              </a:spcAft>
              <a:buFont typeface="Arial" panose="020B0604020202020204" pitchFamily="34" charset="0"/>
              <a:buChar char="•"/>
            </a:pPr>
            <a:endParaRPr lang="en-US" sz="2700" b="1" dirty="0">
              <a:solidFill>
                <a:schemeClr val="accent2"/>
              </a:solidFill>
              <a:latin typeface="Dala Floda Roman" panose="02020503090308020303" pitchFamily="18" charset="77"/>
            </a:endParaRPr>
          </a:p>
          <a:p>
            <a:pPr indent="-110208">
              <a:lnSpc>
                <a:spcPct val="90000"/>
              </a:lnSpc>
              <a:spcAft>
                <a:spcPts val="289"/>
              </a:spcAft>
              <a:buFont typeface="Arial" panose="020B0604020202020204" pitchFamily="34" charset="0"/>
              <a:buChar char="•"/>
            </a:pPr>
            <a:r>
              <a:rPr lang="en-US" sz="2700" b="1" dirty="0">
                <a:solidFill>
                  <a:schemeClr val="accent2"/>
                </a:solidFill>
                <a:latin typeface="Dala Floda Roman" panose="02020503090308020303" pitchFamily="18" charset="77"/>
              </a:rPr>
              <a:t> TINO RANGATIRATANGA</a:t>
            </a:r>
          </a:p>
          <a:p>
            <a:pPr>
              <a:lnSpc>
                <a:spcPct val="90000"/>
              </a:lnSpc>
              <a:spcAft>
                <a:spcPts val="289"/>
              </a:spcAft>
            </a:pPr>
            <a:endParaRPr lang="en-US" sz="2700" b="1" dirty="0">
              <a:solidFill>
                <a:schemeClr val="accent2"/>
              </a:solidFill>
              <a:latin typeface="Dala Floda Roman" panose="02020503090308020303" pitchFamily="18" charset="77"/>
            </a:endParaRPr>
          </a:p>
          <a:p>
            <a:pPr indent="-110208">
              <a:lnSpc>
                <a:spcPct val="90000"/>
              </a:lnSpc>
              <a:spcAft>
                <a:spcPts val="289"/>
              </a:spcAft>
              <a:buFont typeface="Arial" panose="020B0604020202020204" pitchFamily="34" charset="0"/>
              <a:buChar char="•"/>
            </a:pPr>
            <a:r>
              <a:rPr lang="en-US" sz="2700" b="1" dirty="0">
                <a:solidFill>
                  <a:schemeClr val="accent2"/>
                </a:solidFill>
                <a:latin typeface="Dala Floda Roman" panose="02020503090308020303" pitchFamily="18" charset="77"/>
              </a:rPr>
              <a:t> MANA</a:t>
            </a:r>
          </a:p>
          <a:p>
            <a:pPr indent="-110208">
              <a:lnSpc>
                <a:spcPct val="90000"/>
              </a:lnSpc>
              <a:spcAft>
                <a:spcPts val="289"/>
              </a:spcAft>
              <a:buFont typeface="Arial" panose="020B0604020202020204" pitchFamily="34" charset="0"/>
              <a:buChar char="•"/>
            </a:pPr>
            <a:endParaRPr lang="en-US" sz="2700" b="1" dirty="0">
              <a:solidFill>
                <a:schemeClr val="accent2"/>
              </a:solidFill>
              <a:latin typeface="Dala Floda Roman" panose="02020503090308020303" pitchFamily="18" charset="77"/>
            </a:endParaRPr>
          </a:p>
          <a:p>
            <a:pPr indent="-110208">
              <a:lnSpc>
                <a:spcPct val="90000"/>
              </a:lnSpc>
              <a:spcAft>
                <a:spcPts val="289"/>
              </a:spcAft>
              <a:buFont typeface="Arial" panose="020B0604020202020204" pitchFamily="34" charset="0"/>
              <a:buChar char="•"/>
            </a:pPr>
            <a:r>
              <a:rPr lang="en-US" sz="2700" b="1" dirty="0">
                <a:solidFill>
                  <a:schemeClr val="accent2"/>
                </a:solidFill>
                <a:latin typeface="Dala Floda Roman" panose="02020503090308020303" pitchFamily="18" charset="77"/>
              </a:rPr>
              <a:t> ACTIVE KAITIAKITANGA</a:t>
            </a:r>
          </a:p>
          <a:p>
            <a:pPr>
              <a:lnSpc>
                <a:spcPct val="90000"/>
              </a:lnSpc>
              <a:spcAft>
                <a:spcPts val="289"/>
              </a:spcAft>
            </a:pPr>
            <a:endParaRPr lang="en-US" sz="2169" b="1" dirty="0">
              <a:solidFill>
                <a:schemeClr val="accent2"/>
              </a:solidFill>
            </a:endParaRPr>
          </a:p>
        </p:txBody>
      </p:sp>
      <p:pic>
        <p:nvPicPr>
          <p:cNvPr id="4" name="Picture 3">
            <a:extLst>
              <a:ext uri="{FF2B5EF4-FFF2-40B4-BE49-F238E27FC236}">
                <a16:creationId xmlns:a16="http://schemas.microsoft.com/office/drawing/2014/main" id="{39CA89B1-E8F1-4819-8A8D-34BCD714B88C}"/>
              </a:ext>
            </a:extLst>
          </p:cNvPr>
          <p:cNvPicPr>
            <a:picLocks noChangeAspect="1"/>
          </p:cNvPicPr>
          <p:nvPr/>
        </p:nvPicPr>
        <p:blipFill>
          <a:blip r:embed="rId3"/>
          <a:stretch>
            <a:fillRect/>
          </a:stretch>
        </p:blipFill>
        <p:spPr>
          <a:xfrm>
            <a:off x="1" y="1"/>
            <a:ext cx="885524" cy="6858000"/>
          </a:xfrm>
          <a:prstGeom prst="rect">
            <a:avLst/>
          </a:prstGeom>
        </p:spPr>
      </p:pic>
      <p:pic>
        <p:nvPicPr>
          <p:cNvPr id="5" name="Picture 1">
            <a:extLst>
              <a:ext uri="{FF2B5EF4-FFF2-40B4-BE49-F238E27FC236}">
                <a16:creationId xmlns:a16="http://schemas.microsoft.com/office/drawing/2014/main" id="{205A59BE-1234-4CB5-A7C9-FD2ABB5F8E45}"/>
              </a:ext>
            </a:extLst>
          </p:cNvPr>
          <p:cNvPicPr>
            <a:picLocks noChangeAspect="1" noChangeArrowheads="1"/>
          </p:cNvPicPr>
          <p:nvPr/>
        </p:nvPicPr>
        <p:blipFill>
          <a:blip r:embed="rId4">
            <a:alphaModFix amt="58000"/>
            <a:extLst>
              <a:ext uri="{28A0092B-C50C-407E-A947-70E740481C1C}">
                <a14:useLocalDpi xmlns:a14="http://schemas.microsoft.com/office/drawing/2010/main" val="0"/>
              </a:ext>
            </a:extLst>
          </a:blip>
          <a:srcRect/>
          <a:stretch>
            <a:fillRect/>
          </a:stretch>
        </p:blipFill>
        <p:spPr bwMode="auto">
          <a:xfrm>
            <a:off x="11001676" y="180789"/>
            <a:ext cx="1195953" cy="602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115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A182F6-DADC-AC4C-24EF-C912AC4F896C}"/>
              </a:ext>
            </a:extLst>
          </p:cNvPr>
          <p:cNvPicPr>
            <a:picLocks noChangeAspect="1"/>
          </p:cNvPicPr>
          <p:nvPr/>
        </p:nvPicPr>
        <p:blipFill>
          <a:blip r:embed="rId2"/>
          <a:stretch>
            <a:fillRect/>
          </a:stretch>
        </p:blipFill>
        <p:spPr>
          <a:xfrm>
            <a:off x="1" y="1"/>
            <a:ext cx="885524" cy="6858000"/>
          </a:xfrm>
          <a:prstGeom prst="rect">
            <a:avLst/>
          </a:prstGeom>
        </p:spPr>
      </p:pic>
      <p:pic>
        <p:nvPicPr>
          <p:cNvPr id="3" name="Picture 1">
            <a:extLst>
              <a:ext uri="{FF2B5EF4-FFF2-40B4-BE49-F238E27FC236}">
                <a16:creationId xmlns:a16="http://schemas.microsoft.com/office/drawing/2014/main" id="{1C1A21E6-E577-2B93-13BC-84E7F2F8E7A5}"/>
              </a:ext>
            </a:extLst>
          </p:cNvPr>
          <p:cNvPicPr>
            <a:picLocks noChangeAspect="1" noChangeArrowheads="1"/>
          </p:cNvPicPr>
          <p:nvPr/>
        </p:nvPicPr>
        <p:blipFill>
          <a:blip r:embed="rId3">
            <a:alphaModFix amt="58000"/>
            <a:extLst>
              <a:ext uri="{28A0092B-C50C-407E-A947-70E740481C1C}">
                <a14:useLocalDpi xmlns:a14="http://schemas.microsoft.com/office/drawing/2010/main" val="0"/>
              </a:ext>
            </a:extLst>
          </a:blip>
          <a:srcRect/>
          <a:stretch>
            <a:fillRect/>
          </a:stretch>
        </p:blipFill>
        <p:spPr bwMode="auto">
          <a:xfrm>
            <a:off x="11001676" y="180789"/>
            <a:ext cx="1195953" cy="602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grass, sky, outdoor, nature&#10;&#10;Description automatically generated">
            <a:extLst>
              <a:ext uri="{FF2B5EF4-FFF2-40B4-BE49-F238E27FC236}">
                <a16:creationId xmlns:a16="http://schemas.microsoft.com/office/drawing/2014/main" id="{2D3513E1-1BAB-9B5E-87FE-E181FE8AAC94}"/>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5000"/>
                    </a14:imgEffect>
                    <a14:imgEffect>
                      <a14:brightnessContrast bright="4000" contrast="14000"/>
                    </a14:imgEffect>
                  </a14:imgLayer>
                </a14:imgProps>
              </a:ext>
              <a:ext uri="{28A0092B-C50C-407E-A947-70E740481C1C}">
                <a14:useLocalDpi xmlns:a14="http://schemas.microsoft.com/office/drawing/2010/main"/>
              </a:ext>
            </a:extLst>
          </a:blip>
          <a:stretch>
            <a:fillRect/>
          </a:stretch>
        </p:blipFill>
        <p:spPr>
          <a:xfrm>
            <a:off x="932849" y="0"/>
            <a:ext cx="9156699" cy="6867525"/>
          </a:xfrm>
          <a:prstGeom prst="rect">
            <a:avLst/>
          </a:prstGeom>
        </p:spPr>
      </p:pic>
      <p:sp>
        <p:nvSpPr>
          <p:cNvPr id="5" name="TextBox 4">
            <a:extLst>
              <a:ext uri="{FF2B5EF4-FFF2-40B4-BE49-F238E27FC236}">
                <a16:creationId xmlns:a16="http://schemas.microsoft.com/office/drawing/2014/main" id="{FBFDA748-E5A7-DD04-2965-A9E0DA0A9D8A}"/>
              </a:ext>
            </a:extLst>
          </p:cNvPr>
          <p:cNvSpPr txBox="1"/>
          <p:nvPr/>
        </p:nvSpPr>
        <p:spPr>
          <a:xfrm>
            <a:off x="10156524" y="1460500"/>
            <a:ext cx="2000983" cy="3693319"/>
          </a:xfrm>
          <a:prstGeom prst="rect">
            <a:avLst/>
          </a:prstGeom>
          <a:noFill/>
        </p:spPr>
        <p:txBody>
          <a:bodyPr wrap="square" rtlCol="0">
            <a:spAutoFit/>
          </a:bodyPr>
          <a:lstStyle/>
          <a:p>
            <a:r>
              <a:rPr lang="en-US" dirty="0">
                <a:latin typeface="Dala Floda Roman" panose="02020503090308020303" pitchFamily="18" charset="77"/>
              </a:rPr>
              <a:t>Te Hākari/</a:t>
            </a:r>
          </a:p>
          <a:p>
            <a:r>
              <a:rPr lang="en-US" dirty="0">
                <a:latin typeface="Dala Floda Roman" panose="02020503090308020303" pitchFamily="18" charset="77"/>
              </a:rPr>
              <a:t>Te </a:t>
            </a:r>
            <a:r>
              <a:rPr lang="en-US" dirty="0" err="1">
                <a:latin typeface="Dala Floda Roman" panose="02020503090308020303" pitchFamily="18" charset="77"/>
              </a:rPr>
              <a:t>Hākiri</a:t>
            </a:r>
            <a:r>
              <a:rPr lang="en-US" dirty="0">
                <a:latin typeface="Dala Floda Roman" panose="02020503090308020303" pitchFamily="18" charset="77"/>
              </a:rPr>
              <a:t> Dune </a:t>
            </a:r>
          </a:p>
          <a:p>
            <a:r>
              <a:rPr lang="en-US" dirty="0">
                <a:latin typeface="Dala Floda Roman" panose="02020503090308020303" pitchFamily="18" charset="77"/>
              </a:rPr>
              <a:t>Wetland – </a:t>
            </a:r>
          </a:p>
          <a:p>
            <a:r>
              <a:rPr lang="en-US" dirty="0">
                <a:latin typeface="Dala Floda Roman" panose="02020503090308020303" pitchFamily="18" charset="77"/>
              </a:rPr>
              <a:t>Reforestation and </a:t>
            </a:r>
          </a:p>
          <a:p>
            <a:r>
              <a:rPr lang="en-US" dirty="0">
                <a:latin typeface="Dala Floda Roman" panose="02020503090308020303" pitchFamily="18" charset="77"/>
              </a:rPr>
              <a:t>raising of water </a:t>
            </a:r>
          </a:p>
          <a:p>
            <a:r>
              <a:rPr lang="en-US" dirty="0">
                <a:latin typeface="Dala Floda Roman" panose="02020503090308020303" pitchFamily="18" charset="77"/>
              </a:rPr>
              <a:t>levels </a:t>
            </a:r>
          </a:p>
          <a:p>
            <a:r>
              <a:rPr lang="en-US" dirty="0">
                <a:latin typeface="Dala Floda Roman" panose="02020503090308020303" pitchFamily="18" charset="77"/>
              </a:rPr>
              <a:t>since Sept 2022</a:t>
            </a:r>
          </a:p>
          <a:p>
            <a:endParaRPr lang="en-US" dirty="0">
              <a:latin typeface="Dala Floda Roman" panose="02020503090308020303" pitchFamily="18" charset="77"/>
            </a:endParaRPr>
          </a:p>
          <a:p>
            <a:r>
              <a:rPr lang="en-US" dirty="0">
                <a:latin typeface="Dala Floda Roman" panose="02020503090308020303" pitchFamily="18" charset="77"/>
              </a:rPr>
              <a:t>Return of </a:t>
            </a:r>
            <a:r>
              <a:rPr lang="en-US" dirty="0" err="1">
                <a:latin typeface="Dala Floda Roman" panose="02020503090308020303" pitchFamily="18" charset="77"/>
              </a:rPr>
              <a:t>mātātā</a:t>
            </a:r>
            <a:r>
              <a:rPr lang="en-US" dirty="0">
                <a:latin typeface="Dala Floda Roman" panose="02020503090308020303" pitchFamily="18" charset="77"/>
              </a:rPr>
              <a:t> (fern bird) </a:t>
            </a:r>
          </a:p>
          <a:p>
            <a:r>
              <a:rPr lang="en-US" dirty="0">
                <a:latin typeface="Dala Floda Roman" panose="02020503090308020303" pitchFamily="18" charset="77"/>
              </a:rPr>
              <a:t>sighted and heard since June </a:t>
            </a:r>
          </a:p>
          <a:p>
            <a:r>
              <a:rPr lang="en-US" dirty="0">
                <a:latin typeface="Dala Floda Roman" panose="02020503090308020303" pitchFamily="18" charset="77"/>
              </a:rPr>
              <a:t>2021</a:t>
            </a:r>
          </a:p>
        </p:txBody>
      </p:sp>
    </p:spTree>
    <p:extLst>
      <p:ext uri="{BB962C8B-B14F-4D97-AF65-F5344CB8AC3E}">
        <p14:creationId xmlns:p14="http://schemas.microsoft.com/office/powerpoint/2010/main" val="2367913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grass, plant&#10;&#10;Description automatically generated">
            <a:extLst>
              <a:ext uri="{FF2B5EF4-FFF2-40B4-BE49-F238E27FC236}">
                <a16:creationId xmlns:a16="http://schemas.microsoft.com/office/drawing/2014/main" id="{E246C9FA-C3A0-388F-3045-64C4624267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9476" y="3881387"/>
            <a:ext cx="9693048" cy="2747357"/>
          </a:xfrm>
          <a:prstGeom prst="rect">
            <a:avLst/>
          </a:prstGeom>
        </p:spPr>
      </p:pic>
      <p:pic>
        <p:nvPicPr>
          <p:cNvPr id="8" name="Picture 7" descr="A picture containing grass, outdoor, tree, plant&#10;&#10;Description automatically generated">
            <a:extLst>
              <a:ext uri="{FF2B5EF4-FFF2-40B4-BE49-F238E27FC236}">
                <a16:creationId xmlns:a16="http://schemas.microsoft.com/office/drawing/2014/main" id="{0841D597-6F72-AB9C-16E0-A1AB7A88D9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9476" y="1015723"/>
            <a:ext cx="9693048" cy="2313855"/>
          </a:xfrm>
          <a:prstGeom prst="rect">
            <a:avLst/>
          </a:prstGeom>
        </p:spPr>
      </p:pic>
      <p:pic>
        <p:nvPicPr>
          <p:cNvPr id="5" name="Picture 4">
            <a:extLst>
              <a:ext uri="{FF2B5EF4-FFF2-40B4-BE49-F238E27FC236}">
                <a16:creationId xmlns:a16="http://schemas.microsoft.com/office/drawing/2014/main" id="{D4C656E9-FC5D-4291-8C9E-3CE01577A023}"/>
              </a:ext>
            </a:extLst>
          </p:cNvPr>
          <p:cNvPicPr>
            <a:picLocks noChangeAspect="1"/>
          </p:cNvPicPr>
          <p:nvPr/>
        </p:nvPicPr>
        <p:blipFill>
          <a:blip r:embed="rId4"/>
          <a:stretch>
            <a:fillRect/>
          </a:stretch>
        </p:blipFill>
        <p:spPr>
          <a:xfrm>
            <a:off x="1" y="1"/>
            <a:ext cx="712268" cy="6858000"/>
          </a:xfrm>
          <a:prstGeom prst="rect">
            <a:avLst/>
          </a:prstGeom>
        </p:spPr>
      </p:pic>
      <p:pic>
        <p:nvPicPr>
          <p:cNvPr id="6" name="Picture 5">
            <a:extLst>
              <a:ext uri="{FF2B5EF4-FFF2-40B4-BE49-F238E27FC236}">
                <a16:creationId xmlns:a16="http://schemas.microsoft.com/office/drawing/2014/main" id="{CD51E34A-D670-4C4C-8D7E-B67B4B099AA5}"/>
              </a:ext>
            </a:extLst>
          </p:cNvPr>
          <p:cNvPicPr>
            <a:picLocks noChangeAspect="1"/>
          </p:cNvPicPr>
          <p:nvPr/>
        </p:nvPicPr>
        <p:blipFill>
          <a:blip r:embed="rId4"/>
          <a:stretch>
            <a:fillRect/>
          </a:stretch>
        </p:blipFill>
        <p:spPr>
          <a:xfrm>
            <a:off x="11479731" y="0"/>
            <a:ext cx="712268" cy="6858000"/>
          </a:xfrm>
          <a:prstGeom prst="rect">
            <a:avLst/>
          </a:prstGeom>
        </p:spPr>
      </p:pic>
      <p:pic>
        <p:nvPicPr>
          <p:cNvPr id="7" name="Picture 1">
            <a:extLst>
              <a:ext uri="{FF2B5EF4-FFF2-40B4-BE49-F238E27FC236}">
                <a16:creationId xmlns:a16="http://schemas.microsoft.com/office/drawing/2014/main" id="{1A8EFFEF-D811-46AC-88FB-115A3E25D891}"/>
              </a:ext>
            </a:extLst>
          </p:cNvPr>
          <p:cNvPicPr>
            <a:picLocks noChangeAspect="1" noChangeArrowheads="1"/>
          </p:cNvPicPr>
          <p:nvPr/>
        </p:nvPicPr>
        <p:blipFill>
          <a:blip r:embed="rId5">
            <a:alphaModFix amt="58000"/>
            <a:extLst>
              <a:ext uri="{28A0092B-C50C-407E-A947-70E740481C1C}">
                <a14:useLocalDpi xmlns:a14="http://schemas.microsoft.com/office/drawing/2010/main" val="0"/>
              </a:ext>
            </a:extLst>
          </a:blip>
          <a:srcRect/>
          <a:stretch>
            <a:fillRect/>
          </a:stretch>
        </p:blipFill>
        <p:spPr bwMode="auto">
          <a:xfrm>
            <a:off x="5688530" y="229256"/>
            <a:ext cx="1195953" cy="602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492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ountain, plane, nature, outdoor&#10;&#10;Description automatically generated">
            <a:extLst>
              <a:ext uri="{FF2B5EF4-FFF2-40B4-BE49-F238E27FC236}">
                <a16:creationId xmlns:a16="http://schemas.microsoft.com/office/drawing/2014/main" id="{9A2BA9FC-88A3-7040-BA72-A7275E4C44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97360" y="0"/>
            <a:ext cx="14989360" cy="9989013"/>
          </a:xfrm>
          <a:prstGeom prst="rect">
            <a:avLst/>
          </a:prstGeom>
          <a:ln>
            <a:solidFill>
              <a:schemeClr val="accent2"/>
            </a:solidFill>
          </a:ln>
        </p:spPr>
      </p:pic>
      <p:sp>
        <p:nvSpPr>
          <p:cNvPr id="5" name="Oval 4">
            <a:extLst>
              <a:ext uri="{FF2B5EF4-FFF2-40B4-BE49-F238E27FC236}">
                <a16:creationId xmlns:a16="http://schemas.microsoft.com/office/drawing/2014/main" id="{4DE6E7DF-F1E2-43E9-1A2C-C774BBBBE3F3}"/>
              </a:ext>
            </a:extLst>
          </p:cNvPr>
          <p:cNvSpPr/>
          <p:nvPr/>
        </p:nvSpPr>
        <p:spPr>
          <a:xfrm>
            <a:off x="2932044" y="4622938"/>
            <a:ext cx="6480314" cy="2463662"/>
          </a:xfrm>
          <a:prstGeom prst="ellipse">
            <a:avLst/>
          </a:prstGeom>
          <a:solidFill>
            <a:srgbClr val="F2F2F2">
              <a:alpha val="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8"/>
          </a:p>
        </p:txBody>
      </p:sp>
      <p:sp>
        <p:nvSpPr>
          <p:cNvPr id="6" name="Oval 5">
            <a:extLst>
              <a:ext uri="{FF2B5EF4-FFF2-40B4-BE49-F238E27FC236}">
                <a16:creationId xmlns:a16="http://schemas.microsoft.com/office/drawing/2014/main" id="{5A0EFF6A-2076-20D2-131A-1658F0800019}"/>
              </a:ext>
            </a:extLst>
          </p:cNvPr>
          <p:cNvSpPr/>
          <p:nvPr/>
        </p:nvSpPr>
        <p:spPr>
          <a:xfrm>
            <a:off x="-446652" y="3906077"/>
            <a:ext cx="5991564" cy="1868557"/>
          </a:xfrm>
          <a:prstGeom prst="ellipse">
            <a:avLst/>
          </a:prstGeom>
          <a:solidFill>
            <a:srgbClr val="0432FF">
              <a:alpha val="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8"/>
          </a:p>
        </p:txBody>
      </p:sp>
      <p:sp>
        <p:nvSpPr>
          <p:cNvPr id="7" name="Oval 6">
            <a:extLst>
              <a:ext uri="{FF2B5EF4-FFF2-40B4-BE49-F238E27FC236}">
                <a16:creationId xmlns:a16="http://schemas.microsoft.com/office/drawing/2014/main" id="{CDD8C4BF-D520-5682-3913-1329EA190A4A}"/>
              </a:ext>
            </a:extLst>
          </p:cNvPr>
          <p:cNvSpPr/>
          <p:nvPr/>
        </p:nvSpPr>
        <p:spPr>
          <a:xfrm>
            <a:off x="438912" y="2235062"/>
            <a:ext cx="6568176" cy="2826439"/>
          </a:xfrm>
          <a:prstGeom prst="ellipse">
            <a:avLst/>
          </a:prstGeom>
          <a:solidFill>
            <a:srgbClr val="000000">
              <a:alpha val="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8" dirty="0"/>
          </a:p>
        </p:txBody>
      </p:sp>
      <p:sp>
        <p:nvSpPr>
          <p:cNvPr id="8" name="Oval 7">
            <a:extLst>
              <a:ext uri="{FF2B5EF4-FFF2-40B4-BE49-F238E27FC236}">
                <a16:creationId xmlns:a16="http://schemas.microsoft.com/office/drawing/2014/main" id="{41A1D89E-C3CA-5E94-BFEE-B81E944E834D}"/>
              </a:ext>
            </a:extLst>
          </p:cNvPr>
          <p:cNvSpPr/>
          <p:nvPr/>
        </p:nvSpPr>
        <p:spPr>
          <a:xfrm>
            <a:off x="6216216" y="4913376"/>
            <a:ext cx="2883470" cy="644384"/>
          </a:xfrm>
          <a:prstGeom prst="ellipse">
            <a:avLst/>
          </a:prstGeom>
          <a:solidFill>
            <a:srgbClr val="000000">
              <a:alpha val="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8" dirty="0"/>
          </a:p>
        </p:txBody>
      </p:sp>
      <p:sp>
        <p:nvSpPr>
          <p:cNvPr id="9" name="Oval 8">
            <a:extLst>
              <a:ext uri="{FF2B5EF4-FFF2-40B4-BE49-F238E27FC236}">
                <a16:creationId xmlns:a16="http://schemas.microsoft.com/office/drawing/2014/main" id="{B17E3235-81D2-547C-6D51-78E9C1C7E0A4}"/>
              </a:ext>
            </a:extLst>
          </p:cNvPr>
          <p:cNvSpPr/>
          <p:nvPr/>
        </p:nvSpPr>
        <p:spPr>
          <a:xfrm>
            <a:off x="2255519" y="2820818"/>
            <a:ext cx="1658377" cy="1566720"/>
          </a:xfrm>
          <a:prstGeom prst="ellipse">
            <a:avLst/>
          </a:prstGeom>
          <a:solidFill>
            <a:srgbClr val="000000">
              <a:alpha val="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8" dirty="0"/>
          </a:p>
        </p:txBody>
      </p:sp>
      <p:pic>
        <p:nvPicPr>
          <p:cNvPr id="11" name="Picture 1">
            <a:extLst>
              <a:ext uri="{FF2B5EF4-FFF2-40B4-BE49-F238E27FC236}">
                <a16:creationId xmlns:a16="http://schemas.microsoft.com/office/drawing/2014/main" id="{CDF786C6-A19D-4BA7-8F13-390309FAE31F}"/>
              </a:ext>
            </a:extLst>
          </p:cNvPr>
          <p:cNvPicPr>
            <a:picLocks noChangeAspect="1" noChangeArrowheads="1"/>
          </p:cNvPicPr>
          <p:nvPr/>
        </p:nvPicPr>
        <p:blipFill>
          <a:blip r:embed="rId3">
            <a:alphaModFix amt="58000"/>
            <a:extLst>
              <a:ext uri="{28A0092B-C50C-407E-A947-70E740481C1C}">
                <a14:useLocalDpi xmlns:a14="http://schemas.microsoft.com/office/drawing/2010/main" val="0"/>
              </a:ext>
            </a:extLst>
          </a:blip>
          <a:srcRect/>
          <a:stretch>
            <a:fillRect/>
          </a:stretch>
        </p:blipFill>
        <p:spPr bwMode="auto">
          <a:xfrm>
            <a:off x="10713493" y="216636"/>
            <a:ext cx="1191904" cy="7387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986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outdoor, nature, land&#10;&#10;Description automatically generated">
            <a:extLst>
              <a:ext uri="{FF2B5EF4-FFF2-40B4-BE49-F238E27FC236}">
                <a16:creationId xmlns:a16="http://schemas.microsoft.com/office/drawing/2014/main" id="{D418BB5B-488A-B0AB-8BB4-D7F6A4E796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5683"/>
            <a:ext cx="12229683" cy="7240749"/>
          </a:xfrm>
          <a:prstGeom prst="rect">
            <a:avLst/>
          </a:prstGeom>
        </p:spPr>
      </p:pic>
      <p:sp>
        <p:nvSpPr>
          <p:cNvPr id="3" name="Rectangle 2">
            <a:extLst>
              <a:ext uri="{FF2B5EF4-FFF2-40B4-BE49-F238E27FC236}">
                <a16:creationId xmlns:a16="http://schemas.microsoft.com/office/drawing/2014/main" id="{4AD1084B-6C46-5948-B603-AC87C63C3148}"/>
              </a:ext>
            </a:extLst>
          </p:cNvPr>
          <p:cNvSpPr/>
          <p:nvPr/>
        </p:nvSpPr>
        <p:spPr>
          <a:xfrm>
            <a:off x="2293484" y="776988"/>
            <a:ext cx="7366227" cy="5400709"/>
          </a:xfrm>
          <a:prstGeom prst="rect">
            <a:avLst/>
          </a:prstGeom>
        </p:spPr>
        <p:txBody>
          <a:bodyPr wrap="square">
            <a:spAutoFit/>
          </a:bodyPr>
          <a:lstStyle/>
          <a:p>
            <a:r>
              <a:rPr lang="en-NZ" altLang="en-US" sz="1736" b="1" i="1" dirty="0">
                <a:solidFill>
                  <a:schemeClr val="bg1"/>
                </a:solidFill>
                <a:latin typeface="Dala Floda Roman" panose="02020503090308020303" pitchFamily="18" charset="77"/>
                <a:cs typeface="Calibri" panose="020F0502020204030204" pitchFamily="34" charset="0"/>
              </a:rPr>
              <a:t>Manaaki Taha Moana: enhancing coastal ecosystems for iwi and </a:t>
            </a:r>
            <a:r>
              <a:rPr lang="en-NZ" altLang="en-US" sz="1736" b="1" i="1" dirty="0" err="1">
                <a:solidFill>
                  <a:schemeClr val="bg1"/>
                </a:solidFill>
                <a:latin typeface="Dala Floda Roman" panose="02020503090308020303" pitchFamily="18" charset="77"/>
                <a:cs typeface="Calibri" panose="020F0502020204030204" pitchFamily="34" charset="0"/>
              </a:rPr>
              <a:t>hapū</a:t>
            </a:r>
            <a:r>
              <a:rPr lang="en-NZ" altLang="en-US" sz="1736" b="1" i="1" dirty="0">
                <a:solidFill>
                  <a:schemeClr val="bg1"/>
                </a:solidFill>
                <a:latin typeface="Dala Floda Roman" panose="02020503090308020303" pitchFamily="18" charset="77"/>
                <a:cs typeface="Calibri" panose="020F0502020204030204" pitchFamily="34" charset="0"/>
              </a:rPr>
              <a:t>  </a:t>
            </a:r>
            <a:r>
              <a:rPr lang="en-NZ" altLang="en-US" sz="1736" b="1" dirty="0">
                <a:solidFill>
                  <a:schemeClr val="bg1"/>
                </a:solidFill>
                <a:latin typeface="Dala Floda Roman" panose="02020503090308020303" pitchFamily="18" charset="77"/>
                <a:cs typeface="Calibri" panose="020F0502020204030204" pitchFamily="34" charset="0"/>
              </a:rPr>
              <a:t>(2010-2015)  </a:t>
            </a:r>
          </a:p>
          <a:p>
            <a:r>
              <a:rPr lang="en-NZ" altLang="en-US" sz="1736" b="1" dirty="0">
                <a:solidFill>
                  <a:schemeClr val="bg1"/>
                </a:solidFill>
                <a:latin typeface="Dala Floda Roman" panose="02020503090308020303" pitchFamily="18" charset="77"/>
                <a:cs typeface="Calibri" panose="020F0502020204030204" pitchFamily="34" charset="0"/>
                <a:hlinkClick r:id="rId4">
                  <a:extLst>
                    <a:ext uri="{A12FA001-AC4F-418D-AE19-62706E023703}">
                      <ahyp:hlinkClr xmlns:ahyp="http://schemas.microsoft.com/office/drawing/2018/hyperlinkcolor" val="tx"/>
                    </a:ext>
                  </a:extLst>
                </a:hlinkClick>
              </a:rPr>
              <a:t>https://</a:t>
            </a:r>
            <a:r>
              <a:rPr lang="en-NZ" altLang="en-US" sz="1736" b="1" u="sng" dirty="0">
                <a:solidFill>
                  <a:schemeClr val="bg1"/>
                </a:solidFill>
                <a:latin typeface="Dala Floda Roman" panose="02020503090308020303" pitchFamily="18" charset="77"/>
                <a:cs typeface="Calibri" panose="020F0502020204030204" pitchFamily="34" charset="0"/>
                <a:hlinkClick r:id="rId4">
                  <a:extLst>
                    <a:ext uri="{A12FA001-AC4F-418D-AE19-62706E023703}">
                      <ahyp:hlinkClr xmlns:ahyp="http://schemas.microsoft.com/office/drawing/2018/hyperlinkcolor" val="tx"/>
                    </a:ext>
                  </a:extLst>
                </a:hlinkClick>
              </a:rPr>
              <a:t>www.mtm.ac.nz/publications</a:t>
            </a:r>
            <a:r>
              <a:rPr lang="en-NZ" altLang="en-US" sz="1736" b="1" u="sng" dirty="0">
                <a:solidFill>
                  <a:schemeClr val="bg1"/>
                </a:solidFill>
                <a:latin typeface="Dala Floda Roman" panose="02020503090308020303" pitchFamily="18" charset="77"/>
                <a:cs typeface="Calibri" panose="020F0502020204030204" pitchFamily="34" charset="0"/>
              </a:rPr>
              <a:t> </a:t>
            </a:r>
          </a:p>
          <a:p>
            <a:endParaRPr lang="en-NZ" altLang="en-US" sz="1736" b="1" u="sng" dirty="0">
              <a:solidFill>
                <a:schemeClr val="bg1"/>
              </a:solidFill>
              <a:latin typeface="Dala Floda Roman" panose="02020503090308020303" pitchFamily="18" charset="77"/>
              <a:cs typeface="Calibri" panose="020F0502020204030204" pitchFamily="34" charset="0"/>
            </a:endParaRPr>
          </a:p>
          <a:p>
            <a:r>
              <a:rPr lang="en-NZ" sz="1736" b="1" dirty="0">
                <a:solidFill>
                  <a:schemeClr val="bg1"/>
                </a:solidFill>
                <a:latin typeface="Dala Floda Roman" panose="02020503090308020303" pitchFamily="18" charset="77"/>
              </a:rPr>
              <a:t>MBIE funded PHASE 1: </a:t>
            </a:r>
            <a:r>
              <a:rPr lang="en-NZ" sz="1736" b="1" i="1" dirty="0">
                <a:solidFill>
                  <a:schemeClr val="bg1"/>
                </a:solidFill>
                <a:latin typeface="Dala Floda Roman" panose="02020503090308020303" pitchFamily="18" charset="77"/>
              </a:rPr>
              <a:t>Adaptation Strategies to Address Climate Change Impacts on Coastal Māori Communities </a:t>
            </a:r>
            <a:r>
              <a:rPr lang="en-NZ" sz="1736" b="1" dirty="0">
                <a:solidFill>
                  <a:schemeClr val="bg1"/>
                </a:solidFill>
                <a:latin typeface="Dala Floda Roman" panose="02020503090308020303" pitchFamily="18" charset="77"/>
              </a:rPr>
              <a:t>(2015-2017)</a:t>
            </a:r>
            <a:endParaRPr lang="en-NZ" altLang="en-US" sz="1736" b="1" u="sng" dirty="0">
              <a:solidFill>
                <a:schemeClr val="bg1"/>
              </a:solidFill>
              <a:latin typeface="Dala Floda Roman" panose="02020503090308020303" pitchFamily="18" charset="77"/>
              <a:cs typeface="Calibri" panose="020F0502020204030204" pitchFamily="34" charset="0"/>
            </a:endParaRPr>
          </a:p>
          <a:p>
            <a:endParaRPr lang="en-NZ" altLang="en-US" sz="1736" b="1" u="sng" dirty="0">
              <a:solidFill>
                <a:schemeClr val="bg1"/>
              </a:solidFill>
              <a:latin typeface="Dala Floda Roman" panose="02020503090308020303" pitchFamily="18" charset="77"/>
              <a:cs typeface="Calibri" panose="020F0502020204030204" pitchFamily="34" charset="0"/>
            </a:endParaRPr>
          </a:p>
          <a:p>
            <a:r>
              <a:rPr lang="en-NZ" sz="1736" b="1" dirty="0">
                <a:solidFill>
                  <a:schemeClr val="bg1"/>
                </a:solidFill>
                <a:latin typeface="Dala Floda Roman" panose="02020503090308020303" pitchFamily="18" charset="77"/>
              </a:rPr>
              <a:t>MBIE funded PHASE 2: </a:t>
            </a:r>
            <a:r>
              <a:rPr lang="en-NZ" sz="1736" b="1" i="1" dirty="0">
                <a:solidFill>
                  <a:schemeClr val="bg1"/>
                </a:solidFill>
                <a:latin typeface="Dala Floda Roman" panose="02020503090308020303" pitchFamily="18" charset="77"/>
              </a:rPr>
              <a:t>Risk Management Planning for Climate Change Impacts on Māori Coastal Ecosystems and Economies </a:t>
            </a:r>
            <a:r>
              <a:rPr lang="en-NZ" sz="1736" b="1" dirty="0">
                <a:solidFill>
                  <a:schemeClr val="bg1"/>
                </a:solidFill>
                <a:latin typeface="Dala Floda Roman" panose="02020503090308020303" pitchFamily="18" charset="77"/>
              </a:rPr>
              <a:t>project (2017-2019)</a:t>
            </a:r>
          </a:p>
          <a:p>
            <a:endParaRPr lang="en-NZ" sz="1736" b="1" dirty="0">
              <a:solidFill>
                <a:schemeClr val="bg1"/>
              </a:solidFill>
              <a:latin typeface="Dala Floda Roman" panose="02020503090308020303" pitchFamily="18" charset="77"/>
            </a:endParaRPr>
          </a:p>
          <a:p>
            <a:r>
              <a:rPr lang="en-NZ" sz="1736" b="1" dirty="0">
                <a:solidFill>
                  <a:schemeClr val="bg1"/>
                </a:solidFill>
                <a:latin typeface="Dala Floda Roman" panose="02020503090308020303" pitchFamily="18" charset="77"/>
              </a:rPr>
              <a:t>MBIE funded PHASE 3: </a:t>
            </a:r>
            <a:r>
              <a:rPr lang="en-GB" sz="1736" b="1" i="1" dirty="0">
                <a:solidFill>
                  <a:schemeClr val="bg1"/>
                </a:solidFill>
                <a:latin typeface="Dala Floda Roman" panose="02020503090308020303" pitchFamily="18" charset="77"/>
              </a:rPr>
              <a:t>Manaaki </a:t>
            </a:r>
            <a:r>
              <a:rPr lang="en-GB" sz="1736" b="1" i="1" dirty="0" err="1">
                <a:solidFill>
                  <a:schemeClr val="bg1"/>
                </a:solidFill>
                <a:latin typeface="Dala Floda Roman" panose="02020503090308020303" pitchFamily="18" charset="77"/>
              </a:rPr>
              <a:t>i</a:t>
            </a:r>
            <a:r>
              <a:rPr lang="en-GB" sz="1736" b="1" i="1" dirty="0">
                <a:solidFill>
                  <a:schemeClr val="bg1"/>
                </a:solidFill>
                <a:latin typeface="Dala Floda Roman" panose="02020503090308020303" pitchFamily="18" charset="77"/>
              </a:rPr>
              <a:t> </a:t>
            </a:r>
            <a:r>
              <a:rPr lang="en-GB" sz="1736" b="1" i="1" dirty="0" err="1">
                <a:solidFill>
                  <a:schemeClr val="bg1"/>
                </a:solidFill>
                <a:latin typeface="Dala Floda Roman" panose="02020503090308020303" pitchFamily="18" charset="77"/>
              </a:rPr>
              <a:t>ngā</a:t>
            </a:r>
            <a:r>
              <a:rPr lang="en-GB" sz="1736" b="1" i="1" dirty="0">
                <a:solidFill>
                  <a:schemeClr val="bg1"/>
                </a:solidFill>
                <a:latin typeface="Dala Floda Roman" panose="02020503090308020303" pitchFamily="18" charset="77"/>
              </a:rPr>
              <a:t> taonga </a:t>
            </a:r>
            <a:r>
              <a:rPr lang="en-GB" sz="1736" b="1" i="1" dirty="0" err="1">
                <a:solidFill>
                  <a:schemeClr val="bg1"/>
                </a:solidFill>
                <a:latin typeface="Dala Floda Roman" panose="02020503090308020303" pitchFamily="18" charset="77"/>
              </a:rPr>
              <a:t>i</a:t>
            </a:r>
            <a:r>
              <a:rPr lang="en-GB" sz="1736" b="1" i="1" dirty="0">
                <a:solidFill>
                  <a:schemeClr val="bg1"/>
                </a:solidFill>
                <a:latin typeface="Dala Floda Roman" panose="02020503090308020303" pitchFamily="18" charset="77"/>
              </a:rPr>
              <a:t> </a:t>
            </a:r>
            <a:r>
              <a:rPr lang="en-GB" sz="1736" b="1" i="1" dirty="0" err="1">
                <a:solidFill>
                  <a:schemeClr val="bg1"/>
                </a:solidFill>
                <a:latin typeface="Dala Floda Roman" panose="02020503090308020303" pitchFamily="18" charset="77"/>
              </a:rPr>
              <a:t>tukua</a:t>
            </a:r>
            <a:r>
              <a:rPr lang="en-GB" sz="1736" b="1" i="1" dirty="0">
                <a:solidFill>
                  <a:schemeClr val="bg1"/>
                </a:solidFill>
                <a:latin typeface="Dala Floda Roman" panose="02020503090308020303" pitchFamily="18" charset="77"/>
              </a:rPr>
              <a:t> </a:t>
            </a:r>
            <a:r>
              <a:rPr lang="en-GB" sz="1736" b="1" i="1" dirty="0" err="1">
                <a:solidFill>
                  <a:schemeClr val="bg1"/>
                </a:solidFill>
                <a:latin typeface="Dala Floda Roman" panose="02020503090308020303" pitchFamily="18" charset="77"/>
              </a:rPr>
              <a:t>mai</a:t>
            </a:r>
            <a:r>
              <a:rPr lang="en-GB" sz="1736" b="1" i="1" dirty="0">
                <a:solidFill>
                  <a:schemeClr val="bg1"/>
                </a:solidFill>
                <a:latin typeface="Dala Floda Roman" panose="02020503090308020303" pitchFamily="18" charset="77"/>
              </a:rPr>
              <a:t> e </a:t>
            </a:r>
            <a:r>
              <a:rPr lang="en-GB" sz="1736" b="1" i="1" dirty="0" err="1">
                <a:solidFill>
                  <a:schemeClr val="bg1"/>
                </a:solidFill>
                <a:latin typeface="Dala Floda Roman" panose="02020503090308020303" pitchFamily="18" charset="77"/>
              </a:rPr>
              <a:t>ngā</a:t>
            </a:r>
            <a:r>
              <a:rPr lang="en-GB" sz="1736" b="1" i="1" dirty="0">
                <a:solidFill>
                  <a:schemeClr val="bg1"/>
                </a:solidFill>
                <a:latin typeface="Dala Floda Roman" panose="02020503090308020303" pitchFamily="18" charset="77"/>
              </a:rPr>
              <a:t> tupuna: investigating action-oriented climate change transitions to water-based land uses that enhance taonga species</a:t>
            </a:r>
            <a:r>
              <a:rPr lang="en-NZ" sz="1736" b="1" i="1" dirty="0">
                <a:solidFill>
                  <a:schemeClr val="bg1"/>
                </a:solidFill>
                <a:latin typeface="Dala Floda Roman" panose="02020503090308020303" pitchFamily="18" charset="77"/>
              </a:rPr>
              <a:t> (2020-2022)</a:t>
            </a:r>
          </a:p>
          <a:p>
            <a:endParaRPr lang="en-NZ" sz="1736" b="1" dirty="0">
              <a:solidFill>
                <a:schemeClr val="bg1"/>
              </a:solidFill>
              <a:latin typeface="Dala Floda Roman" panose="02020503090308020303" pitchFamily="18" charset="77"/>
            </a:endParaRPr>
          </a:p>
          <a:p>
            <a:endParaRPr lang="en-NZ" sz="1736" b="1" dirty="0">
              <a:solidFill>
                <a:schemeClr val="bg1"/>
              </a:solidFill>
              <a:latin typeface="Dala Floda Roman" panose="02020503090308020303" pitchFamily="18" charset="77"/>
            </a:endParaRPr>
          </a:p>
          <a:p>
            <a:endParaRPr lang="en-NZ" altLang="en-US" sz="1543" b="1" u="sng" dirty="0">
              <a:solidFill>
                <a:schemeClr val="bg1"/>
              </a:solidFill>
              <a:latin typeface="Dala Floda Roman" panose="02020503090308020303" pitchFamily="18" charset="77"/>
              <a:cs typeface="Calibri" panose="020F0502020204030204" pitchFamily="34" charset="0"/>
            </a:endParaRPr>
          </a:p>
          <a:p>
            <a:endParaRPr lang="en-NZ" altLang="en-US" sz="1543" b="1" u="sng" dirty="0">
              <a:solidFill>
                <a:schemeClr val="bg1"/>
              </a:solidFill>
              <a:latin typeface="Dala Floda Roman" panose="02020503090308020303" pitchFamily="18" charset="77"/>
              <a:cs typeface="Calibri" panose="020F0502020204030204" pitchFamily="34" charset="0"/>
            </a:endParaRPr>
          </a:p>
          <a:p>
            <a:endParaRPr lang="en-NZ" altLang="en-US" sz="1543" b="1" dirty="0">
              <a:solidFill>
                <a:schemeClr val="bg1"/>
              </a:solidFill>
              <a:latin typeface="Dala Floda Roman" panose="02020503090308020303" pitchFamily="18" charset="77"/>
              <a:cs typeface="Calibri" panose="020F0502020204030204" pitchFamily="34" charset="0"/>
            </a:endParaRPr>
          </a:p>
          <a:p>
            <a:endParaRPr lang="en-NZ" altLang="en-US" sz="2226" b="1" dirty="0">
              <a:solidFill>
                <a:schemeClr val="bg1"/>
              </a:solidFill>
              <a:latin typeface="Dala Floda Roman" panose="02020503090308020303" pitchFamily="18" charset="77"/>
            </a:endParaRPr>
          </a:p>
          <a:p>
            <a:endParaRPr lang="en-US" sz="1431" b="1" dirty="0">
              <a:solidFill>
                <a:schemeClr val="bg1">
                  <a:lumMod val="95000"/>
                </a:schemeClr>
              </a:solidFill>
              <a:latin typeface="Dala Floda Roman" panose="02020503090308020303" pitchFamily="18" charset="77"/>
              <a:cs typeface="Calibri"/>
            </a:endParaRPr>
          </a:p>
          <a:p>
            <a:endParaRPr lang="en-US" sz="1908" b="1" dirty="0">
              <a:latin typeface="Dala Floda Roman" panose="02020503090308020303" pitchFamily="18" charset="77"/>
            </a:endParaRPr>
          </a:p>
        </p:txBody>
      </p:sp>
      <p:sp>
        <p:nvSpPr>
          <p:cNvPr id="2" name="Rectangle 1">
            <a:extLst>
              <a:ext uri="{FF2B5EF4-FFF2-40B4-BE49-F238E27FC236}">
                <a16:creationId xmlns:a16="http://schemas.microsoft.com/office/drawing/2014/main" id="{6DAD4068-38A3-404A-8AD9-8E2520121E4B}"/>
              </a:ext>
            </a:extLst>
          </p:cNvPr>
          <p:cNvSpPr/>
          <p:nvPr/>
        </p:nvSpPr>
        <p:spPr>
          <a:xfrm>
            <a:off x="6352032" y="6303360"/>
            <a:ext cx="5466561" cy="418704"/>
          </a:xfrm>
          <a:prstGeom prst="rect">
            <a:avLst/>
          </a:prstGeom>
        </p:spPr>
        <p:txBody>
          <a:bodyPr wrap="none">
            <a:spAutoFit/>
          </a:bodyPr>
          <a:lstStyle/>
          <a:p>
            <a:r>
              <a:rPr lang="en-NZ" sz="2121" b="1" dirty="0">
                <a:solidFill>
                  <a:schemeClr val="bg1"/>
                </a:solidFill>
                <a:latin typeface="Dala Floda Roman" panose="02020503090308020303" pitchFamily="18" charset="77"/>
              </a:rPr>
              <a:t>https://</a:t>
            </a:r>
            <a:r>
              <a:rPr lang="en-NZ" sz="2121" b="1" dirty="0" err="1">
                <a:solidFill>
                  <a:schemeClr val="bg1"/>
                </a:solidFill>
                <a:latin typeface="Dala Floda Roman" panose="02020503090308020303" pitchFamily="18" charset="77"/>
              </a:rPr>
              <a:t>deepsouthchallenge.co.nz</a:t>
            </a:r>
            <a:r>
              <a:rPr lang="en-NZ" sz="2121" b="1" dirty="0">
                <a:solidFill>
                  <a:schemeClr val="bg1"/>
                </a:solidFill>
                <a:latin typeface="Dala Floda Roman" panose="02020503090308020303" pitchFamily="18" charset="77"/>
              </a:rPr>
              <a:t>/our-research</a:t>
            </a:r>
            <a:r>
              <a:rPr lang="en-NZ" sz="1736" b="1" dirty="0">
                <a:solidFill>
                  <a:schemeClr val="bg1"/>
                </a:solidFill>
                <a:latin typeface="Dala Floda Roman" panose="02020503090308020303" pitchFamily="18" charset="77"/>
              </a:rPr>
              <a:t>/</a:t>
            </a:r>
            <a:endParaRPr lang="en-NZ" altLang="en-US" sz="1736" b="1" u="sng" dirty="0">
              <a:solidFill>
                <a:schemeClr val="bg1"/>
              </a:solidFill>
              <a:latin typeface="Dala Floda Roman" panose="02020503090308020303" pitchFamily="18" charset="77"/>
              <a:cs typeface="Calibri" panose="020F0502020204030204" pitchFamily="34" charset="0"/>
            </a:endParaRPr>
          </a:p>
        </p:txBody>
      </p:sp>
      <p:pic>
        <p:nvPicPr>
          <p:cNvPr id="5" name="Picture 1">
            <a:extLst>
              <a:ext uri="{FF2B5EF4-FFF2-40B4-BE49-F238E27FC236}">
                <a16:creationId xmlns:a16="http://schemas.microsoft.com/office/drawing/2014/main" id="{C8FC3343-7839-4F3A-80B8-C2986B95F74B}"/>
              </a:ext>
            </a:extLst>
          </p:cNvPr>
          <p:cNvPicPr>
            <a:picLocks noChangeAspect="1" noChangeArrowheads="1"/>
          </p:cNvPicPr>
          <p:nvPr/>
        </p:nvPicPr>
        <p:blipFill>
          <a:blip r:embed="rId5">
            <a:alphaModFix amt="58000"/>
            <a:extLst>
              <a:ext uri="{28A0092B-C50C-407E-A947-70E740481C1C}">
                <a14:useLocalDpi xmlns:a14="http://schemas.microsoft.com/office/drawing/2010/main" val="0"/>
              </a:ext>
            </a:extLst>
          </a:blip>
          <a:srcRect/>
          <a:stretch>
            <a:fillRect/>
          </a:stretch>
        </p:blipFill>
        <p:spPr bwMode="auto">
          <a:xfrm>
            <a:off x="10713493" y="216636"/>
            <a:ext cx="1191904" cy="7387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2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17B371-FD1D-0545-BE9F-E3029482D8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7" y="-431988"/>
            <a:ext cx="12189893" cy="8126595"/>
          </a:xfrm>
          <a:prstGeom prst="rect">
            <a:avLst/>
          </a:prstGeom>
        </p:spPr>
      </p:pic>
      <p:sp>
        <p:nvSpPr>
          <p:cNvPr id="3" name="Rectangle 2">
            <a:extLst>
              <a:ext uri="{FF2B5EF4-FFF2-40B4-BE49-F238E27FC236}">
                <a16:creationId xmlns:a16="http://schemas.microsoft.com/office/drawing/2014/main" id="{4AD1084B-6C46-5948-B603-AC87C63C3148}"/>
              </a:ext>
            </a:extLst>
          </p:cNvPr>
          <p:cNvSpPr/>
          <p:nvPr/>
        </p:nvSpPr>
        <p:spPr>
          <a:xfrm>
            <a:off x="4516211" y="930729"/>
            <a:ext cx="6172200" cy="1898405"/>
          </a:xfrm>
          <a:prstGeom prst="rect">
            <a:avLst/>
          </a:prstGeom>
        </p:spPr>
        <p:txBody>
          <a:bodyPr wrap="square">
            <a:spAutoFit/>
          </a:bodyPr>
          <a:lstStyle/>
          <a:p>
            <a:endParaRPr lang="en-NZ" altLang="en-US" sz="1543" b="1" u="sng" dirty="0">
              <a:solidFill>
                <a:schemeClr val="bg1"/>
              </a:solidFill>
              <a:latin typeface="Dala Floda Roman" panose="02020503090308020303" pitchFamily="18" charset="77"/>
              <a:cs typeface="Calibri" panose="020F0502020204030204" pitchFamily="34" charset="0"/>
            </a:endParaRPr>
          </a:p>
          <a:p>
            <a:endParaRPr lang="en-NZ" altLang="en-US" sz="1543" b="1" u="sng" dirty="0">
              <a:solidFill>
                <a:schemeClr val="bg1"/>
              </a:solidFill>
              <a:latin typeface="Dala Floda Roman" panose="02020503090308020303" pitchFamily="18" charset="77"/>
              <a:cs typeface="Calibri" panose="020F0502020204030204" pitchFamily="34" charset="0"/>
            </a:endParaRPr>
          </a:p>
          <a:p>
            <a:endParaRPr lang="en-NZ" altLang="en-US" sz="1543" b="1" u="sng" dirty="0">
              <a:solidFill>
                <a:schemeClr val="bg1"/>
              </a:solidFill>
              <a:latin typeface="Dala Floda Roman" panose="02020503090308020303" pitchFamily="18" charset="77"/>
              <a:cs typeface="Calibri" panose="020F0502020204030204" pitchFamily="34" charset="0"/>
            </a:endParaRPr>
          </a:p>
          <a:p>
            <a:endParaRPr lang="en-NZ" altLang="en-US" sz="1543" b="1" dirty="0">
              <a:solidFill>
                <a:schemeClr val="bg1"/>
              </a:solidFill>
              <a:latin typeface="Dala Floda Roman" panose="02020503090308020303" pitchFamily="18" charset="77"/>
              <a:cs typeface="Calibri" panose="020F0502020204030204" pitchFamily="34" charset="0"/>
            </a:endParaRPr>
          </a:p>
          <a:p>
            <a:endParaRPr lang="en-NZ" altLang="en-US" sz="2226" b="1" dirty="0">
              <a:solidFill>
                <a:schemeClr val="bg1"/>
              </a:solidFill>
              <a:latin typeface="Dala Floda Roman" panose="02020503090308020303" pitchFamily="18" charset="77"/>
            </a:endParaRPr>
          </a:p>
          <a:p>
            <a:endParaRPr lang="en-US" sz="1431" b="1" dirty="0">
              <a:solidFill>
                <a:schemeClr val="bg1">
                  <a:lumMod val="95000"/>
                </a:schemeClr>
              </a:solidFill>
              <a:latin typeface="Dala Floda Roman" panose="02020503090308020303" pitchFamily="18" charset="77"/>
              <a:cs typeface="Calibri"/>
            </a:endParaRPr>
          </a:p>
          <a:p>
            <a:endParaRPr lang="en-US" sz="1908" b="1" dirty="0">
              <a:latin typeface="Dala Floda Roman" panose="02020503090308020303" pitchFamily="18" charset="77"/>
            </a:endParaRPr>
          </a:p>
        </p:txBody>
      </p:sp>
      <p:pic>
        <p:nvPicPr>
          <p:cNvPr id="4" name="Picture 1">
            <a:extLst>
              <a:ext uri="{FF2B5EF4-FFF2-40B4-BE49-F238E27FC236}">
                <a16:creationId xmlns:a16="http://schemas.microsoft.com/office/drawing/2014/main" id="{C5770A8F-BAE3-4E40-A54A-ACE58589CCCE}"/>
              </a:ext>
            </a:extLst>
          </p:cNvPr>
          <p:cNvPicPr>
            <a:picLocks noChangeAspect="1" noChangeArrowheads="1"/>
          </p:cNvPicPr>
          <p:nvPr/>
        </p:nvPicPr>
        <p:blipFill>
          <a:blip r:embed="rId4">
            <a:alphaModFix amt="58000"/>
            <a:extLst>
              <a:ext uri="{28A0092B-C50C-407E-A947-70E740481C1C}">
                <a14:useLocalDpi xmlns:a14="http://schemas.microsoft.com/office/drawing/2010/main" val="0"/>
              </a:ext>
            </a:extLst>
          </a:blip>
          <a:srcRect/>
          <a:stretch>
            <a:fillRect/>
          </a:stretch>
        </p:blipFill>
        <p:spPr bwMode="auto">
          <a:xfrm>
            <a:off x="10713493" y="216636"/>
            <a:ext cx="1191904" cy="7387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84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ountain, outdoor, nature, hill&#10;&#10;Description automatically generated">
            <a:extLst>
              <a:ext uri="{FF2B5EF4-FFF2-40B4-BE49-F238E27FC236}">
                <a16:creationId xmlns:a16="http://schemas.microsoft.com/office/drawing/2014/main" id="{01219677-3D22-40D3-A126-CBADF9809E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95534"/>
            <a:ext cx="12192000" cy="8071104"/>
          </a:xfrm>
          <a:prstGeom prst="rect">
            <a:avLst/>
          </a:prstGeom>
        </p:spPr>
      </p:pic>
      <p:pic>
        <p:nvPicPr>
          <p:cNvPr id="4" name="Picture 1">
            <a:extLst>
              <a:ext uri="{FF2B5EF4-FFF2-40B4-BE49-F238E27FC236}">
                <a16:creationId xmlns:a16="http://schemas.microsoft.com/office/drawing/2014/main" id="{12ED53A6-BAC1-4572-8007-AA9F5C88410B}"/>
              </a:ext>
            </a:extLst>
          </p:cNvPr>
          <p:cNvPicPr>
            <a:picLocks noChangeAspect="1" noChangeArrowheads="1"/>
          </p:cNvPicPr>
          <p:nvPr/>
        </p:nvPicPr>
        <p:blipFill>
          <a:blip r:embed="rId3">
            <a:alphaModFix amt="58000"/>
            <a:extLst>
              <a:ext uri="{28A0092B-C50C-407E-A947-70E740481C1C}">
                <a14:useLocalDpi xmlns:a14="http://schemas.microsoft.com/office/drawing/2010/main" val="0"/>
              </a:ext>
            </a:extLst>
          </a:blip>
          <a:srcRect/>
          <a:stretch>
            <a:fillRect/>
          </a:stretch>
        </p:blipFill>
        <p:spPr bwMode="auto">
          <a:xfrm>
            <a:off x="10713493" y="216636"/>
            <a:ext cx="1191904" cy="7387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835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mountain, outdoor, nature, hill&#10;&#10;Description automatically generated">
            <a:extLst>
              <a:ext uri="{FF2B5EF4-FFF2-40B4-BE49-F238E27FC236}">
                <a16:creationId xmlns:a16="http://schemas.microsoft.com/office/drawing/2014/main" id="{23636ADD-0D97-4B73-9CDE-4AD9D6D4686A}"/>
              </a:ext>
            </a:extLst>
          </p:cNvPr>
          <p:cNvPicPr>
            <a:picLocks noChangeAspect="1"/>
          </p:cNvPicPr>
          <p:nvPr/>
        </p:nvPicPr>
        <p:blipFill>
          <a:blip r:embed="rId2" cstate="email">
            <a:alphaModFix amt="17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0" y="1927000"/>
            <a:ext cx="12192000" cy="4931000"/>
          </a:xfrm>
          <a:prstGeom prst="rect">
            <a:avLst/>
          </a:prstGeom>
        </p:spPr>
      </p:pic>
      <p:sp>
        <p:nvSpPr>
          <p:cNvPr id="14" name="Title 1">
            <a:extLst>
              <a:ext uri="{FF2B5EF4-FFF2-40B4-BE49-F238E27FC236}">
                <a16:creationId xmlns:a16="http://schemas.microsoft.com/office/drawing/2014/main" id="{60CACAB3-38F8-4942-B5FC-482B2DFC2D94}"/>
              </a:ext>
            </a:extLst>
          </p:cNvPr>
          <p:cNvSpPr txBox="1">
            <a:spLocks/>
          </p:cNvSpPr>
          <p:nvPr/>
        </p:nvSpPr>
        <p:spPr>
          <a:xfrm>
            <a:off x="241964" y="311733"/>
            <a:ext cx="10922000" cy="598488"/>
          </a:xfrm>
          <a:prstGeom prst="rect">
            <a:avLst/>
          </a:prstGeom>
        </p:spPr>
        <p:txBody>
          <a:bodyPr vert="horz" lIns="0" tIns="0" rIns="0" bIns="0" rtlCol="0" anchor="b" anchorCtr="0">
            <a:noAutofit/>
          </a:bodyPr>
          <a:lstStyle>
            <a:lvl1pPr algn="l" defTabSz="914400" rtl="0" eaLnBrk="1" latinLnBrk="0" hangingPunct="1">
              <a:lnSpc>
                <a:spcPts val="2359"/>
              </a:lnSpc>
              <a:spcBef>
                <a:spcPct val="0"/>
              </a:spcBef>
              <a:buFontTx/>
              <a:buNone/>
              <a:defRPr sz="2177" b="1" i="0" kern="1200">
                <a:solidFill>
                  <a:schemeClr val="tx1"/>
                </a:solidFill>
                <a:latin typeface="Arial" panose="020B0604020202020204" pitchFamily="34" charset="0"/>
                <a:ea typeface="+mj-ea"/>
                <a:cs typeface="Arial" panose="020B0604020202020204" pitchFamily="34" charset="0"/>
              </a:defRPr>
            </a:lvl1pPr>
          </a:lstStyle>
          <a:p>
            <a:endParaRPr lang="en-US" dirty="0">
              <a:latin typeface="Dala Floda Bold" panose="02020503090308020303" pitchFamily="18" charset="77"/>
            </a:endParaRPr>
          </a:p>
        </p:txBody>
      </p:sp>
      <p:pic>
        <p:nvPicPr>
          <p:cNvPr id="22" name="Picture 21">
            <a:extLst>
              <a:ext uri="{FF2B5EF4-FFF2-40B4-BE49-F238E27FC236}">
                <a16:creationId xmlns:a16="http://schemas.microsoft.com/office/drawing/2014/main" id="{9E04B018-BDFA-4BBD-9CD4-E8E9B0CA870D}"/>
              </a:ext>
            </a:extLst>
          </p:cNvPr>
          <p:cNvPicPr>
            <a:picLocks noChangeAspect="1"/>
          </p:cNvPicPr>
          <p:nvPr/>
        </p:nvPicPr>
        <p:blipFill>
          <a:blip r:embed="rId4"/>
          <a:stretch>
            <a:fillRect/>
          </a:stretch>
        </p:blipFill>
        <p:spPr>
          <a:xfrm>
            <a:off x="3221" y="-2092"/>
            <a:ext cx="12188779" cy="1914792"/>
          </a:xfrm>
          <a:prstGeom prst="rect">
            <a:avLst/>
          </a:prstGeom>
        </p:spPr>
      </p:pic>
      <p:sp>
        <p:nvSpPr>
          <p:cNvPr id="23" name="TextBox 22">
            <a:extLst>
              <a:ext uri="{FF2B5EF4-FFF2-40B4-BE49-F238E27FC236}">
                <a16:creationId xmlns:a16="http://schemas.microsoft.com/office/drawing/2014/main" id="{C3DBCA7F-6207-4D1D-8124-7C0CCF810DF3}"/>
              </a:ext>
            </a:extLst>
          </p:cNvPr>
          <p:cNvSpPr txBox="1"/>
          <p:nvPr/>
        </p:nvSpPr>
        <p:spPr>
          <a:xfrm>
            <a:off x="171751" y="1473592"/>
            <a:ext cx="6167230" cy="369332"/>
          </a:xfrm>
          <a:prstGeom prst="rect">
            <a:avLst/>
          </a:prstGeom>
          <a:noFill/>
        </p:spPr>
        <p:txBody>
          <a:bodyPr wrap="square">
            <a:spAutoFit/>
          </a:bodyPr>
          <a:lstStyle/>
          <a:p>
            <a:r>
              <a:rPr lang="en-GB" b="1" dirty="0">
                <a:solidFill>
                  <a:schemeClr val="bg1"/>
                </a:solidFill>
                <a:latin typeface="Dala Floda Roman" panose="02020503090308020303" pitchFamily="18" charset="77"/>
              </a:rPr>
              <a:t>WHAKAPAPA (Existence &amp; interconnectedness)</a:t>
            </a:r>
            <a:r>
              <a:rPr lang="en-NZ" dirty="0">
                <a:solidFill>
                  <a:schemeClr val="bg1"/>
                </a:solidFill>
                <a:latin typeface="Dala Floda Roman" panose="02020503090308020303" pitchFamily="18" charset="77"/>
              </a:rPr>
              <a:t> </a:t>
            </a:r>
            <a:endParaRPr lang="en-US" dirty="0">
              <a:solidFill>
                <a:schemeClr val="bg1"/>
              </a:solidFill>
              <a:latin typeface="Dala Floda Roman" panose="02020503090308020303" pitchFamily="18" charset="77"/>
            </a:endParaRPr>
          </a:p>
        </p:txBody>
      </p:sp>
      <p:sp>
        <p:nvSpPr>
          <p:cNvPr id="24" name="TextBox 23">
            <a:extLst>
              <a:ext uri="{FF2B5EF4-FFF2-40B4-BE49-F238E27FC236}">
                <a16:creationId xmlns:a16="http://schemas.microsoft.com/office/drawing/2014/main" id="{5AAEE370-0EBB-47D5-9B9A-4E67D53BC9AB}"/>
              </a:ext>
            </a:extLst>
          </p:cNvPr>
          <p:cNvSpPr txBox="1"/>
          <p:nvPr/>
        </p:nvSpPr>
        <p:spPr>
          <a:xfrm>
            <a:off x="171751" y="833407"/>
            <a:ext cx="6167230" cy="707886"/>
          </a:xfrm>
          <a:prstGeom prst="rect">
            <a:avLst/>
          </a:prstGeom>
          <a:noFill/>
        </p:spPr>
        <p:txBody>
          <a:bodyPr wrap="square">
            <a:spAutoFit/>
          </a:bodyPr>
          <a:lstStyle/>
          <a:p>
            <a:r>
              <a:rPr lang="en-GB" sz="4000" b="1" dirty="0">
                <a:solidFill>
                  <a:schemeClr val="bg1"/>
                </a:solidFill>
                <a:latin typeface="Dala Floda Roman" panose="02020503090308020303" pitchFamily="18" charset="77"/>
              </a:rPr>
              <a:t>WAHANGA TUATAHI:</a:t>
            </a:r>
            <a:r>
              <a:rPr lang="en-NZ" sz="4000" dirty="0">
                <a:solidFill>
                  <a:schemeClr val="bg1"/>
                </a:solidFill>
                <a:latin typeface="Dala Floda Roman" panose="02020503090308020303" pitchFamily="18" charset="77"/>
              </a:rPr>
              <a:t> </a:t>
            </a:r>
            <a:endParaRPr lang="en-US" sz="4000" dirty="0">
              <a:solidFill>
                <a:schemeClr val="bg1"/>
              </a:solidFill>
              <a:latin typeface="Dala Floda Roman" panose="02020503090308020303" pitchFamily="18" charset="77"/>
            </a:endParaRPr>
          </a:p>
        </p:txBody>
      </p:sp>
      <p:pic>
        <p:nvPicPr>
          <p:cNvPr id="25" name="Picture 1">
            <a:extLst>
              <a:ext uri="{FF2B5EF4-FFF2-40B4-BE49-F238E27FC236}">
                <a16:creationId xmlns:a16="http://schemas.microsoft.com/office/drawing/2014/main" id="{971059B4-2300-4E51-9889-7BF40430449C}"/>
              </a:ext>
            </a:extLst>
          </p:cNvPr>
          <p:cNvPicPr>
            <a:picLocks noChangeAspect="1" noChangeArrowheads="1"/>
          </p:cNvPicPr>
          <p:nvPr/>
        </p:nvPicPr>
        <p:blipFill>
          <a:blip r:embed="rId5">
            <a:alphaModFix amt="58000"/>
            <a:extLst>
              <a:ext uri="{28A0092B-C50C-407E-A947-70E740481C1C}">
                <a14:useLocalDpi xmlns:a14="http://schemas.microsoft.com/office/drawing/2010/main" val="0"/>
              </a:ext>
            </a:extLst>
          </a:blip>
          <a:srcRect/>
          <a:stretch>
            <a:fillRect/>
          </a:stretch>
        </p:blipFill>
        <p:spPr bwMode="auto">
          <a:xfrm>
            <a:off x="9227429" y="252349"/>
            <a:ext cx="2792820" cy="1405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893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mountain, outdoor, nature, hill&#10;&#10;Description automatically generated">
            <a:extLst>
              <a:ext uri="{FF2B5EF4-FFF2-40B4-BE49-F238E27FC236}">
                <a16:creationId xmlns:a16="http://schemas.microsoft.com/office/drawing/2014/main" id="{23636ADD-0D97-4B73-9CDE-4AD9D6D4686A}"/>
              </a:ext>
            </a:extLst>
          </p:cNvPr>
          <p:cNvPicPr>
            <a:picLocks noChangeAspect="1"/>
          </p:cNvPicPr>
          <p:nvPr/>
        </p:nvPicPr>
        <p:blipFill>
          <a:blip r:embed="rId2" cstate="email">
            <a:alphaModFix amt="17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0" y="1927000"/>
            <a:ext cx="12192000" cy="4931000"/>
          </a:xfrm>
          <a:prstGeom prst="rect">
            <a:avLst/>
          </a:prstGeom>
        </p:spPr>
      </p:pic>
      <p:sp>
        <p:nvSpPr>
          <p:cNvPr id="14" name="Title 1">
            <a:extLst>
              <a:ext uri="{FF2B5EF4-FFF2-40B4-BE49-F238E27FC236}">
                <a16:creationId xmlns:a16="http://schemas.microsoft.com/office/drawing/2014/main" id="{60CACAB3-38F8-4942-B5FC-482B2DFC2D94}"/>
              </a:ext>
            </a:extLst>
          </p:cNvPr>
          <p:cNvSpPr txBox="1">
            <a:spLocks/>
          </p:cNvSpPr>
          <p:nvPr/>
        </p:nvSpPr>
        <p:spPr>
          <a:xfrm>
            <a:off x="241964" y="311733"/>
            <a:ext cx="10922000" cy="598488"/>
          </a:xfrm>
          <a:prstGeom prst="rect">
            <a:avLst/>
          </a:prstGeom>
        </p:spPr>
        <p:txBody>
          <a:bodyPr vert="horz" lIns="0" tIns="0" rIns="0" bIns="0" rtlCol="0" anchor="b" anchorCtr="0">
            <a:noAutofit/>
          </a:bodyPr>
          <a:lstStyle>
            <a:lvl1pPr algn="l" defTabSz="914400" rtl="0" eaLnBrk="1" latinLnBrk="0" hangingPunct="1">
              <a:lnSpc>
                <a:spcPts val="2359"/>
              </a:lnSpc>
              <a:spcBef>
                <a:spcPct val="0"/>
              </a:spcBef>
              <a:buFontTx/>
              <a:buNone/>
              <a:defRPr sz="2177" b="1" i="0" kern="1200">
                <a:solidFill>
                  <a:schemeClr val="tx1"/>
                </a:solidFill>
                <a:latin typeface="Arial" panose="020B0604020202020204" pitchFamily="34" charset="0"/>
                <a:ea typeface="+mj-ea"/>
                <a:cs typeface="Arial" panose="020B0604020202020204" pitchFamily="34" charset="0"/>
              </a:defRPr>
            </a:lvl1pPr>
          </a:lstStyle>
          <a:p>
            <a:endParaRPr lang="en-US" dirty="0">
              <a:latin typeface="Dala Floda Bold" panose="02020503090308020303" pitchFamily="18" charset="77"/>
            </a:endParaRPr>
          </a:p>
        </p:txBody>
      </p:sp>
      <p:pic>
        <p:nvPicPr>
          <p:cNvPr id="22" name="Picture 21">
            <a:extLst>
              <a:ext uri="{FF2B5EF4-FFF2-40B4-BE49-F238E27FC236}">
                <a16:creationId xmlns:a16="http://schemas.microsoft.com/office/drawing/2014/main" id="{9E04B018-BDFA-4BBD-9CD4-E8E9B0CA870D}"/>
              </a:ext>
            </a:extLst>
          </p:cNvPr>
          <p:cNvPicPr>
            <a:picLocks noChangeAspect="1"/>
          </p:cNvPicPr>
          <p:nvPr/>
        </p:nvPicPr>
        <p:blipFill>
          <a:blip r:embed="rId4"/>
          <a:stretch>
            <a:fillRect/>
          </a:stretch>
        </p:blipFill>
        <p:spPr>
          <a:xfrm>
            <a:off x="3221" y="-2092"/>
            <a:ext cx="12188779" cy="1914792"/>
          </a:xfrm>
          <a:prstGeom prst="rect">
            <a:avLst/>
          </a:prstGeom>
        </p:spPr>
      </p:pic>
      <p:sp>
        <p:nvSpPr>
          <p:cNvPr id="23" name="TextBox 22">
            <a:extLst>
              <a:ext uri="{FF2B5EF4-FFF2-40B4-BE49-F238E27FC236}">
                <a16:creationId xmlns:a16="http://schemas.microsoft.com/office/drawing/2014/main" id="{C3DBCA7F-6207-4D1D-8124-7C0CCF810DF3}"/>
              </a:ext>
            </a:extLst>
          </p:cNvPr>
          <p:cNvSpPr txBox="1"/>
          <p:nvPr/>
        </p:nvSpPr>
        <p:spPr>
          <a:xfrm>
            <a:off x="171751" y="1473592"/>
            <a:ext cx="6167230" cy="369332"/>
          </a:xfrm>
          <a:prstGeom prst="rect">
            <a:avLst/>
          </a:prstGeom>
          <a:noFill/>
        </p:spPr>
        <p:txBody>
          <a:bodyPr wrap="square">
            <a:spAutoFit/>
          </a:bodyPr>
          <a:lstStyle/>
          <a:p>
            <a:r>
              <a:rPr lang="en-GB" b="1" dirty="0">
                <a:solidFill>
                  <a:schemeClr val="bg1"/>
                </a:solidFill>
                <a:latin typeface="Dala Floda Roman" panose="02020503090308020303" pitchFamily="18" charset="77"/>
              </a:rPr>
              <a:t>NGĀ OHAOHA (Economic &amp; interconnectedness)</a:t>
            </a:r>
            <a:r>
              <a:rPr lang="en-NZ" dirty="0">
                <a:solidFill>
                  <a:schemeClr val="bg1"/>
                </a:solidFill>
                <a:latin typeface="Dala Floda Roman" panose="02020503090308020303" pitchFamily="18" charset="77"/>
              </a:rPr>
              <a:t> </a:t>
            </a:r>
            <a:endParaRPr lang="en-US" dirty="0">
              <a:solidFill>
                <a:schemeClr val="bg1"/>
              </a:solidFill>
              <a:latin typeface="Dala Floda Roman" panose="02020503090308020303" pitchFamily="18" charset="77"/>
            </a:endParaRPr>
          </a:p>
        </p:txBody>
      </p:sp>
      <p:sp>
        <p:nvSpPr>
          <p:cNvPr id="24" name="TextBox 23">
            <a:extLst>
              <a:ext uri="{FF2B5EF4-FFF2-40B4-BE49-F238E27FC236}">
                <a16:creationId xmlns:a16="http://schemas.microsoft.com/office/drawing/2014/main" id="{5AAEE370-0EBB-47D5-9B9A-4E67D53BC9AB}"/>
              </a:ext>
            </a:extLst>
          </p:cNvPr>
          <p:cNvSpPr txBox="1"/>
          <p:nvPr/>
        </p:nvSpPr>
        <p:spPr>
          <a:xfrm>
            <a:off x="171751" y="833407"/>
            <a:ext cx="6167230" cy="707886"/>
          </a:xfrm>
          <a:prstGeom prst="rect">
            <a:avLst/>
          </a:prstGeom>
          <a:noFill/>
        </p:spPr>
        <p:txBody>
          <a:bodyPr wrap="square">
            <a:spAutoFit/>
          </a:bodyPr>
          <a:lstStyle/>
          <a:p>
            <a:r>
              <a:rPr lang="en-GB" sz="4000" b="1" dirty="0">
                <a:solidFill>
                  <a:schemeClr val="bg1"/>
                </a:solidFill>
                <a:latin typeface="Dala Floda Roman" panose="02020503090308020303" pitchFamily="18" charset="77"/>
              </a:rPr>
              <a:t>WAHANGA TUATORU:</a:t>
            </a:r>
            <a:r>
              <a:rPr lang="en-NZ" sz="4000" dirty="0">
                <a:solidFill>
                  <a:schemeClr val="bg1"/>
                </a:solidFill>
                <a:latin typeface="Dala Floda Roman" panose="02020503090308020303" pitchFamily="18" charset="77"/>
              </a:rPr>
              <a:t> </a:t>
            </a:r>
            <a:endParaRPr lang="en-US" sz="4000" dirty="0">
              <a:solidFill>
                <a:schemeClr val="bg1"/>
              </a:solidFill>
              <a:latin typeface="Dala Floda Roman" panose="02020503090308020303" pitchFamily="18" charset="77"/>
            </a:endParaRPr>
          </a:p>
        </p:txBody>
      </p:sp>
      <p:pic>
        <p:nvPicPr>
          <p:cNvPr id="25" name="Picture 1">
            <a:extLst>
              <a:ext uri="{FF2B5EF4-FFF2-40B4-BE49-F238E27FC236}">
                <a16:creationId xmlns:a16="http://schemas.microsoft.com/office/drawing/2014/main" id="{971059B4-2300-4E51-9889-7BF40430449C}"/>
              </a:ext>
            </a:extLst>
          </p:cNvPr>
          <p:cNvPicPr>
            <a:picLocks noChangeAspect="1" noChangeArrowheads="1"/>
          </p:cNvPicPr>
          <p:nvPr/>
        </p:nvPicPr>
        <p:blipFill>
          <a:blip r:embed="rId5">
            <a:alphaModFix amt="58000"/>
            <a:extLst>
              <a:ext uri="{28A0092B-C50C-407E-A947-70E740481C1C}">
                <a14:useLocalDpi xmlns:a14="http://schemas.microsoft.com/office/drawing/2010/main" val="0"/>
              </a:ext>
            </a:extLst>
          </a:blip>
          <a:srcRect/>
          <a:stretch>
            <a:fillRect/>
          </a:stretch>
        </p:blipFill>
        <p:spPr bwMode="auto">
          <a:xfrm>
            <a:off x="9227429" y="252349"/>
            <a:ext cx="2792820" cy="1405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822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C40137-761E-7378-84A8-9FBD8CE48C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79979"/>
            <a:ext cx="12235474" cy="8153803"/>
          </a:xfrm>
          <a:prstGeom prst="rect">
            <a:avLst/>
          </a:prstGeom>
        </p:spPr>
      </p:pic>
      <p:pic>
        <p:nvPicPr>
          <p:cNvPr id="3" name="Picture 1">
            <a:extLst>
              <a:ext uri="{FF2B5EF4-FFF2-40B4-BE49-F238E27FC236}">
                <a16:creationId xmlns:a16="http://schemas.microsoft.com/office/drawing/2014/main" id="{EA653A33-CDE1-47BE-B9A7-E53AB199F2F8}"/>
              </a:ext>
            </a:extLst>
          </p:cNvPr>
          <p:cNvPicPr>
            <a:picLocks noChangeAspect="1" noChangeArrowheads="1"/>
          </p:cNvPicPr>
          <p:nvPr/>
        </p:nvPicPr>
        <p:blipFill>
          <a:blip r:embed="rId3">
            <a:alphaModFix amt="58000"/>
            <a:extLst>
              <a:ext uri="{28A0092B-C50C-407E-A947-70E740481C1C}">
                <a14:useLocalDpi xmlns:a14="http://schemas.microsoft.com/office/drawing/2010/main" val="0"/>
              </a:ext>
            </a:extLst>
          </a:blip>
          <a:srcRect/>
          <a:stretch>
            <a:fillRect/>
          </a:stretch>
        </p:blipFill>
        <p:spPr bwMode="auto">
          <a:xfrm>
            <a:off x="150128" y="272955"/>
            <a:ext cx="1191904" cy="7387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264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6DF5A7-A6B4-4478-B6F5-1DBBE09535F5}"/>
              </a:ext>
            </a:extLst>
          </p:cNvPr>
          <p:cNvPicPr>
            <a:picLocks noChangeAspect="1"/>
          </p:cNvPicPr>
          <p:nvPr/>
        </p:nvPicPr>
        <p:blipFill>
          <a:blip r:embed="rId2"/>
          <a:stretch>
            <a:fillRect/>
          </a:stretch>
        </p:blipFill>
        <p:spPr>
          <a:xfrm>
            <a:off x="3221" y="-2092"/>
            <a:ext cx="12188779" cy="1914792"/>
          </a:xfrm>
          <a:prstGeom prst="rect">
            <a:avLst/>
          </a:prstGeom>
        </p:spPr>
      </p:pic>
      <p:sp>
        <p:nvSpPr>
          <p:cNvPr id="4" name="Rectangle 3">
            <a:extLst>
              <a:ext uri="{FF2B5EF4-FFF2-40B4-BE49-F238E27FC236}">
                <a16:creationId xmlns:a16="http://schemas.microsoft.com/office/drawing/2014/main" id="{AF8A9D19-3117-2345-C677-244DFCA4DBC6}"/>
              </a:ext>
            </a:extLst>
          </p:cNvPr>
          <p:cNvSpPr/>
          <p:nvPr/>
        </p:nvSpPr>
        <p:spPr>
          <a:xfrm>
            <a:off x="5354472" y="1912700"/>
            <a:ext cx="6096000" cy="4524315"/>
          </a:xfrm>
          <a:prstGeom prst="rect">
            <a:avLst/>
          </a:prstGeom>
        </p:spPr>
        <p:txBody>
          <a:bodyPr>
            <a:spAutoFit/>
          </a:bodyPr>
          <a:lstStyle/>
          <a:p>
            <a:r>
              <a:rPr lang="en-AU" sz="2400" u="sng" dirty="0">
                <a:latin typeface="Dala Floda Roman" panose="02020503090308020303" pitchFamily="18" charset="77"/>
              </a:rPr>
              <a:t> </a:t>
            </a:r>
            <a:endParaRPr lang="en-NZ" sz="2400" dirty="0">
              <a:latin typeface="Dala Floda Roman" panose="02020503090308020303" pitchFamily="18" charset="77"/>
            </a:endParaRPr>
          </a:p>
          <a:p>
            <a:r>
              <a:rPr lang="en-AU" sz="2400" dirty="0">
                <a:latin typeface="Dala Floda Roman" panose="02020503090308020303" pitchFamily="18" charset="77"/>
              </a:rPr>
              <a:t> </a:t>
            </a:r>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a:latin typeface="Dala Floda Roman" panose="02020503090308020303" pitchFamily="18" charset="77"/>
              </a:rPr>
              <a:t>Tahamata Incorporation formed in 1974 to protect Māori land from sale to non-Māori</a:t>
            </a:r>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a:latin typeface="Dala Floda Roman" panose="02020503090308020303" pitchFamily="18" charset="77"/>
              </a:rPr>
              <a:t>Governed by a Committee of Management under Te </a:t>
            </a:r>
            <a:r>
              <a:rPr lang="en-AU" sz="2400" dirty="0" err="1">
                <a:latin typeface="Dala Floda Roman" panose="02020503090308020303" pitchFamily="18" charset="77"/>
              </a:rPr>
              <a:t>Turi</a:t>
            </a:r>
            <a:r>
              <a:rPr lang="en-AU" sz="2400" dirty="0">
                <a:latin typeface="Dala Floda Roman" panose="02020503090308020303" pitchFamily="18" charset="77"/>
              </a:rPr>
              <a:t> Whenua Act 1993</a:t>
            </a:r>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a:latin typeface="Dala Floda Roman" panose="02020503090308020303" pitchFamily="18" charset="77"/>
              </a:rPr>
              <a:t>36,950 shares – all shareholders whakapapa to Ngāti Tukorehe</a:t>
            </a:r>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a:latin typeface="Dala Floda Roman" panose="02020503090308020303" pitchFamily="18" charset="77"/>
              </a:rPr>
              <a:t>Dairy Farming; Beef finishing; Forestry; Wetland</a:t>
            </a:r>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err="1">
                <a:latin typeface="Dala Floda Roman" panose="02020503090308020303" pitchFamily="18" charset="77"/>
              </a:rPr>
              <a:t>Mātātā</a:t>
            </a:r>
            <a:r>
              <a:rPr lang="en-AU" sz="2400" dirty="0">
                <a:latin typeface="Dala Floda Roman" panose="02020503090308020303" pitchFamily="18" charset="77"/>
              </a:rPr>
              <a:t> (Fernbird) has re-established in Te Hākari /Te </a:t>
            </a:r>
            <a:r>
              <a:rPr lang="en-AU" sz="2400" dirty="0" err="1">
                <a:latin typeface="Dala Floda Roman" panose="02020503090308020303" pitchFamily="18" charset="77"/>
              </a:rPr>
              <a:t>Hakiri</a:t>
            </a:r>
            <a:r>
              <a:rPr lang="en-AU" sz="2400" dirty="0">
                <a:latin typeface="Dala Floda Roman" panose="02020503090308020303" pitchFamily="18" charset="77"/>
              </a:rPr>
              <a:t> Wetland. </a:t>
            </a:r>
            <a:endParaRPr lang="en-NZ" sz="2400" dirty="0">
              <a:latin typeface="Dala Floda Roman" panose="02020503090308020303" pitchFamily="18" charset="77"/>
            </a:endParaRPr>
          </a:p>
        </p:txBody>
      </p:sp>
      <p:sp>
        <p:nvSpPr>
          <p:cNvPr id="2" name="TextBox 1">
            <a:extLst>
              <a:ext uri="{FF2B5EF4-FFF2-40B4-BE49-F238E27FC236}">
                <a16:creationId xmlns:a16="http://schemas.microsoft.com/office/drawing/2014/main" id="{C2D0ED7D-8FE5-482F-9026-2F791DDC5565}"/>
              </a:ext>
            </a:extLst>
          </p:cNvPr>
          <p:cNvSpPr txBox="1"/>
          <p:nvPr/>
        </p:nvSpPr>
        <p:spPr>
          <a:xfrm>
            <a:off x="5666096" y="705600"/>
            <a:ext cx="5472752" cy="707886"/>
          </a:xfrm>
          <a:prstGeom prst="rect">
            <a:avLst/>
          </a:prstGeom>
          <a:noFill/>
        </p:spPr>
        <p:txBody>
          <a:bodyPr wrap="square" rtlCol="0">
            <a:spAutoFit/>
          </a:bodyPr>
          <a:lstStyle/>
          <a:p>
            <a:r>
              <a:rPr lang="en-AU" sz="4000" b="1" dirty="0">
                <a:solidFill>
                  <a:schemeClr val="bg1"/>
                </a:solidFill>
                <a:latin typeface="Dala Floda Roman" panose="02020503090308020303" pitchFamily="18" charset="77"/>
              </a:rPr>
              <a:t>TAHAMATA</a:t>
            </a:r>
            <a:endParaRPr lang="en-NZ" sz="4000" dirty="0">
              <a:solidFill>
                <a:schemeClr val="bg1"/>
              </a:solidFill>
            </a:endParaRPr>
          </a:p>
        </p:txBody>
      </p:sp>
      <p:pic>
        <p:nvPicPr>
          <p:cNvPr id="5" name="Picture 1">
            <a:extLst>
              <a:ext uri="{FF2B5EF4-FFF2-40B4-BE49-F238E27FC236}">
                <a16:creationId xmlns:a16="http://schemas.microsoft.com/office/drawing/2014/main" id="{220D6B14-2772-4564-B39E-318CD7B4BA8A}"/>
              </a:ext>
            </a:extLst>
          </p:cNvPr>
          <p:cNvPicPr>
            <a:picLocks noChangeAspect="1" noChangeArrowheads="1"/>
          </p:cNvPicPr>
          <p:nvPr/>
        </p:nvPicPr>
        <p:blipFill>
          <a:blip r:embed="rId3">
            <a:alphaModFix amt="58000"/>
            <a:extLst>
              <a:ext uri="{28A0092B-C50C-407E-A947-70E740481C1C}">
                <a14:useLocalDpi xmlns:a14="http://schemas.microsoft.com/office/drawing/2010/main" val="0"/>
              </a:ext>
            </a:extLst>
          </a:blip>
          <a:srcRect/>
          <a:stretch>
            <a:fillRect/>
          </a:stretch>
        </p:blipFill>
        <p:spPr bwMode="auto">
          <a:xfrm>
            <a:off x="1282437" y="3746176"/>
            <a:ext cx="2792820" cy="1405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494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Map&#10;&#10;Description automatically generated">
            <a:extLst>
              <a:ext uri="{FF2B5EF4-FFF2-40B4-BE49-F238E27FC236}">
                <a16:creationId xmlns:a16="http://schemas.microsoft.com/office/drawing/2014/main" id="{1C5B0101-C80F-DF41-9A42-D28EE181B04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8634" y="121382"/>
            <a:ext cx="9403693" cy="6653278"/>
          </a:xfrm>
          <a:prstGeom prst="rect">
            <a:avLst/>
          </a:prstGeom>
          <a:noFill/>
        </p:spPr>
      </p:pic>
      <p:pic>
        <p:nvPicPr>
          <p:cNvPr id="6" name="Picture 5">
            <a:extLst>
              <a:ext uri="{FF2B5EF4-FFF2-40B4-BE49-F238E27FC236}">
                <a16:creationId xmlns:a16="http://schemas.microsoft.com/office/drawing/2014/main" id="{8AB3CEF4-0A0F-496F-84A3-873EA32BAF52}"/>
              </a:ext>
            </a:extLst>
          </p:cNvPr>
          <p:cNvPicPr>
            <a:picLocks noChangeAspect="1"/>
          </p:cNvPicPr>
          <p:nvPr/>
        </p:nvPicPr>
        <p:blipFill>
          <a:blip r:embed="rId3"/>
          <a:stretch>
            <a:fillRect/>
          </a:stretch>
        </p:blipFill>
        <p:spPr>
          <a:xfrm>
            <a:off x="2609" y="0"/>
            <a:ext cx="1217909" cy="6896042"/>
          </a:xfrm>
          <a:prstGeom prst="rect">
            <a:avLst/>
          </a:prstGeom>
        </p:spPr>
      </p:pic>
      <p:pic>
        <p:nvPicPr>
          <p:cNvPr id="5" name="Picture 1">
            <a:extLst>
              <a:ext uri="{FF2B5EF4-FFF2-40B4-BE49-F238E27FC236}">
                <a16:creationId xmlns:a16="http://schemas.microsoft.com/office/drawing/2014/main" id="{635507E2-8C6E-4775-8275-D8E03A45EC44}"/>
              </a:ext>
            </a:extLst>
          </p:cNvPr>
          <p:cNvPicPr>
            <a:picLocks noChangeAspect="1" noChangeArrowheads="1"/>
          </p:cNvPicPr>
          <p:nvPr/>
        </p:nvPicPr>
        <p:blipFill>
          <a:blip r:embed="rId4">
            <a:alphaModFix amt="58000"/>
            <a:extLst>
              <a:ext uri="{28A0092B-C50C-407E-A947-70E740481C1C}">
                <a14:useLocalDpi xmlns:a14="http://schemas.microsoft.com/office/drawing/2010/main" val="0"/>
              </a:ext>
            </a:extLst>
          </a:blip>
          <a:srcRect/>
          <a:stretch>
            <a:fillRect/>
          </a:stretch>
        </p:blipFill>
        <p:spPr bwMode="auto">
          <a:xfrm>
            <a:off x="478" y="286602"/>
            <a:ext cx="1079014" cy="668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621C34F-E8D5-4D68-BE6E-C73648FFD158}"/>
              </a:ext>
            </a:extLst>
          </p:cNvPr>
          <p:cNvSpPr/>
          <p:nvPr/>
        </p:nvSpPr>
        <p:spPr>
          <a:xfrm>
            <a:off x="9948634" y="3111688"/>
            <a:ext cx="2243366" cy="1015663"/>
          </a:xfrm>
          <a:prstGeom prst="rect">
            <a:avLst/>
          </a:prstGeom>
        </p:spPr>
        <p:txBody>
          <a:bodyPr wrap="square">
            <a:spAutoFit/>
          </a:bodyPr>
          <a:lstStyle/>
          <a:p>
            <a:r>
              <a:rPr lang="en-AU" sz="2400" u="sng" dirty="0">
                <a:latin typeface="Dala Floda Roman" panose="02020503090308020303" pitchFamily="18" charset="77"/>
              </a:rPr>
              <a:t> </a:t>
            </a:r>
            <a:endParaRPr lang="en-NZ" sz="2400" dirty="0">
              <a:latin typeface="Dala Floda Roman" panose="02020503090308020303" pitchFamily="18" charset="77"/>
            </a:endParaRPr>
          </a:p>
          <a:p>
            <a:r>
              <a:rPr lang="en-AU" b="1" dirty="0">
                <a:latin typeface="Dala Floda Roman" panose="02020503090308020303" pitchFamily="18" charset="77"/>
              </a:rPr>
              <a:t>Sustainable farming</a:t>
            </a:r>
            <a:endParaRPr lang="en-NZ" b="1" dirty="0">
              <a:latin typeface="Dala Floda Roman" panose="02020503090308020303" pitchFamily="18" charset="77"/>
            </a:endParaRPr>
          </a:p>
          <a:p>
            <a:pPr lvl="0"/>
            <a:endParaRPr lang="en-NZ" dirty="0">
              <a:latin typeface="Dala Floda Roman" panose="02020503090308020303" pitchFamily="18" charset="77"/>
            </a:endParaRPr>
          </a:p>
        </p:txBody>
      </p:sp>
    </p:spTree>
    <p:extLst>
      <p:ext uri="{BB962C8B-B14F-4D97-AF65-F5344CB8AC3E}">
        <p14:creationId xmlns:p14="http://schemas.microsoft.com/office/powerpoint/2010/main" val="815756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85FD-BC9B-7E07-54FF-6F78943E91BA}"/>
              </a:ext>
            </a:extLst>
          </p:cNvPr>
          <p:cNvSpPr>
            <a:spLocks noGrp="1"/>
          </p:cNvSpPr>
          <p:nvPr>
            <p:ph type="title"/>
          </p:nvPr>
        </p:nvSpPr>
        <p:spPr/>
        <p:txBody>
          <a:bodyPr/>
          <a:lstStyle/>
          <a:p>
            <a:br>
              <a:rPr lang="en-NZ" dirty="0">
                <a:latin typeface="Dala Floda Roman" panose="02020503090308020303" pitchFamily="18" charset="77"/>
              </a:rPr>
            </a:br>
            <a:endParaRPr lang="en-US" dirty="0"/>
          </a:p>
        </p:txBody>
      </p:sp>
      <p:sp>
        <p:nvSpPr>
          <p:cNvPr id="4" name="Rectangle 3">
            <a:extLst>
              <a:ext uri="{FF2B5EF4-FFF2-40B4-BE49-F238E27FC236}">
                <a16:creationId xmlns:a16="http://schemas.microsoft.com/office/drawing/2014/main" id="{A91D95E6-CCE8-516E-C3B2-4C574C562241}"/>
              </a:ext>
            </a:extLst>
          </p:cNvPr>
          <p:cNvSpPr/>
          <p:nvPr/>
        </p:nvSpPr>
        <p:spPr>
          <a:xfrm>
            <a:off x="2183642" y="255944"/>
            <a:ext cx="9321421" cy="5632311"/>
          </a:xfrm>
          <a:prstGeom prst="rect">
            <a:avLst/>
          </a:prstGeom>
        </p:spPr>
        <p:txBody>
          <a:bodyPr wrap="square">
            <a:spAutoFit/>
          </a:bodyPr>
          <a:lstStyle/>
          <a:p>
            <a:r>
              <a:rPr lang="en-AU" sz="2400" b="1" dirty="0">
                <a:latin typeface="Dala Floda Roman" panose="02020503090308020303" pitchFamily="18" charset="77"/>
              </a:rPr>
              <a:t>KAITIAKITANGA</a:t>
            </a:r>
            <a:endParaRPr lang="en-NZ" sz="2400" b="1" dirty="0">
              <a:latin typeface="Dala Floda Roman" panose="02020503090308020303" pitchFamily="18" charset="77"/>
            </a:endParaRPr>
          </a:p>
          <a:p>
            <a:r>
              <a:rPr lang="en-AU" sz="2400" dirty="0">
                <a:latin typeface="Dala Floda Roman" panose="02020503090308020303" pitchFamily="18" charset="77"/>
              </a:rPr>
              <a:t> </a:t>
            </a:r>
          </a:p>
          <a:p>
            <a:endParaRPr lang="en-AU" sz="2400" dirty="0">
              <a:latin typeface="Dala Floda Roman" panose="02020503090308020303" pitchFamily="18" charset="77"/>
            </a:endParaRPr>
          </a:p>
          <a:p>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a:latin typeface="Dala Floda Roman" panose="02020503090308020303" pitchFamily="18" charset="77"/>
              </a:rPr>
              <a:t>Traditional area settled by our tupuna – from the Mountains to the Sea</a:t>
            </a:r>
          </a:p>
          <a:p>
            <a:pPr lvl="0"/>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a:latin typeface="Dala Floda Roman" panose="02020503090308020303" pitchFamily="18" charset="77"/>
              </a:rPr>
              <a:t>History is alive through story telling of pre and post European Times</a:t>
            </a:r>
          </a:p>
          <a:p>
            <a:pPr lvl="0"/>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a:latin typeface="Dala Floda Roman" panose="02020503090308020303" pitchFamily="18" charset="77"/>
              </a:rPr>
              <a:t>Kaitiakitanga is at the core of Tahamata Incorporation’s Strategic Planning</a:t>
            </a:r>
          </a:p>
          <a:p>
            <a:pPr lvl="0"/>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a:latin typeface="Dala Floda Roman" panose="02020503090308020303" pitchFamily="18" charset="77"/>
              </a:rPr>
              <a:t>Examples include: protecting whānau land from dispersal; planting of waterways, retiring of land into Wetlands; support of traditional harvesting of </a:t>
            </a:r>
            <a:r>
              <a:rPr lang="en-AU" sz="2400" dirty="0" err="1">
                <a:latin typeface="Dala Floda Roman" panose="02020503090308020303" pitchFamily="18" charset="77"/>
              </a:rPr>
              <a:t>kaimoana</a:t>
            </a:r>
            <a:r>
              <a:rPr lang="en-AU" sz="2400" dirty="0">
                <a:latin typeface="Dala Floda Roman" panose="02020503090308020303" pitchFamily="18" charset="77"/>
              </a:rPr>
              <a:t>; hosting research projects into climate change, and encouragement of biodiversity to flourish</a:t>
            </a:r>
            <a:r>
              <a:rPr lang="en-AU" sz="2000" dirty="0">
                <a:latin typeface="Dala Floda Roman" panose="02020503090308020303" pitchFamily="18" charset="77"/>
              </a:rPr>
              <a:t>.</a:t>
            </a:r>
            <a:endParaRPr lang="en-NZ" sz="2000" dirty="0">
              <a:latin typeface="Dala Floda Roman" panose="02020503090308020303" pitchFamily="18" charset="77"/>
            </a:endParaRPr>
          </a:p>
        </p:txBody>
      </p:sp>
      <p:pic>
        <p:nvPicPr>
          <p:cNvPr id="5" name="Picture 4">
            <a:extLst>
              <a:ext uri="{FF2B5EF4-FFF2-40B4-BE49-F238E27FC236}">
                <a16:creationId xmlns:a16="http://schemas.microsoft.com/office/drawing/2014/main" id="{45B822AC-40EA-43E8-BAD7-AD2D9C119983}"/>
              </a:ext>
            </a:extLst>
          </p:cNvPr>
          <p:cNvPicPr>
            <a:picLocks noChangeAspect="1"/>
          </p:cNvPicPr>
          <p:nvPr/>
        </p:nvPicPr>
        <p:blipFill>
          <a:blip r:embed="rId2"/>
          <a:stretch>
            <a:fillRect/>
          </a:stretch>
        </p:blipFill>
        <p:spPr>
          <a:xfrm>
            <a:off x="2610" y="0"/>
            <a:ext cx="1239336" cy="6896042"/>
          </a:xfrm>
          <a:prstGeom prst="rect">
            <a:avLst/>
          </a:prstGeom>
        </p:spPr>
      </p:pic>
      <p:pic>
        <p:nvPicPr>
          <p:cNvPr id="6" name="Picture 1">
            <a:extLst>
              <a:ext uri="{FF2B5EF4-FFF2-40B4-BE49-F238E27FC236}">
                <a16:creationId xmlns:a16="http://schemas.microsoft.com/office/drawing/2014/main" id="{B09DFEA4-13D4-4C23-8343-04A01A936A13}"/>
              </a:ext>
            </a:extLst>
          </p:cNvPr>
          <p:cNvPicPr>
            <a:picLocks noChangeAspect="1" noChangeArrowheads="1"/>
          </p:cNvPicPr>
          <p:nvPr/>
        </p:nvPicPr>
        <p:blipFill>
          <a:blip r:embed="rId3">
            <a:alphaModFix amt="58000"/>
            <a:extLst>
              <a:ext uri="{28A0092B-C50C-407E-A947-70E740481C1C}">
                <a14:useLocalDpi xmlns:a14="http://schemas.microsoft.com/office/drawing/2010/main" val="0"/>
              </a:ext>
            </a:extLst>
          </a:blip>
          <a:srcRect/>
          <a:stretch>
            <a:fillRect/>
          </a:stretch>
        </p:blipFill>
        <p:spPr bwMode="auto">
          <a:xfrm>
            <a:off x="-22347" y="365125"/>
            <a:ext cx="1256332" cy="6414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25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57D070B5-8B84-014A-4020-1988A97D6EA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1" descr="page137image3769111264">
            <a:extLst>
              <a:ext uri="{FF2B5EF4-FFF2-40B4-BE49-F238E27FC236}">
                <a16:creationId xmlns:a16="http://schemas.microsoft.com/office/drawing/2014/main" id="{BE74ADEA-4E16-0134-68D7-AEA992528614}"/>
              </a:ext>
            </a:extLst>
          </p:cNvPr>
          <p:cNvPicPr>
            <a:picLocks noChangeAspect="1" noChangeArrowheads="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548641" y="355600"/>
            <a:ext cx="5384800" cy="6502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 descr="page138image3778227504">
            <a:extLst>
              <a:ext uri="{FF2B5EF4-FFF2-40B4-BE49-F238E27FC236}">
                <a16:creationId xmlns:a16="http://schemas.microsoft.com/office/drawing/2014/main" id="{DDAF81CB-9092-9564-D313-4BE00716ABF7}"/>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6807200" y="520700"/>
            <a:ext cx="53848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 descr="page138image3752429088">
            <a:extLst>
              <a:ext uri="{FF2B5EF4-FFF2-40B4-BE49-F238E27FC236}">
                <a16:creationId xmlns:a16="http://schemas.microsoft.com/office/drawing/2014/main" id="{761EAAE2-C4DF-C87C-15AC-A9AF15CCDECF}"/>
              </a:ext>
            </a:extLst>
          </p:cNvPr>
          <p:cNvPicPr>
            <a:picLocks noChangeAspect="1" noChangeArrowheads="1"/>
          </p:cNvPicPr>
          <p:nvPr/>
        </p:nvPicPr>
        <p:blipFill>
          <a:blip r:embed="rId6" r:link="rId7" cstate="email">
            <a:extLst>
              <a:ext uri="{28A0092B-C50C-407E-A947-70E740481C1C}">
                <a14:useLocalDpi xmlns:a14="http://schemas.microsoft.com/office/drawing/2010/main"/>
              </a:ext>
            </a:extLst>
          </a:blip>
          <a:srcRect/>
          <a:stretch>
            <a:fillRect/>
          </a:stretch>
        </p:blipFill>
        <p:spPr bwMode="auto">
          <a:xfrm>
            <a:off x="6807200" y="3695700"/>
            <a:ext cx="5384800" cy="3162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78628B39-F41B-0605-BC0C-F30BD987435E}"/>
              </a:ext>
            </a:extLst>
          </p:cNvPr>
          <p:cNvSpPr>
            <a:spLocks noChangeArrowheads="1"/>
          </p:cNvSpPr>
          <p:nvPr/>
        </p:nvSpPr>
        <p:spPr bwMode="auto">
          <a:xfrm>
            <a:off x="6807200" y="63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7">
            <a:extLst>
              <a:ext uri="{FF2B5EF4-FFF2-40B4-BE49-F238E27FC236}">
                <a16:creationId xmlns:a16="http://schemas.microsoft.com/office/drawing/2014/main" id="{E2DFCD4C-E784-F08E-2A8E-8DFECDC8AF13}"/>
              </a:ext>
            </a:extLst>
          </p:cNvPr>
          <p:cNvSpPr>
            <a:spLocks noChangeArrowheads="1"/>
          </p:cNvSpPr>
          <p:nvPr/>
        </p:nvSpPr>
        <p:spPr bwMode="auto">
          <a:xfrm>
            <a:off x="6807200" y="3695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1">
            <a:extLst>
              <a:ext uri="{FF2B5EF4-FFF2-40B4-BE49-F238E27FC236}">
                <a16:creationId xmlns:a16="http://schemas.microsoft.com/office/drawing/2014/main" id="{923D0957-E09A-49F9-BCC4-B8BD4FE9F8FD}"/>
              </a:ext>
            </a:extLst>
          </p:cNvPr>
          <p:cNvPicPr>
            <a:picLocks noChangeAspect="1" noChangeArrowheads="1"/>
          </p:cNvPicPr>
          <p:nvPr/>
        </p:nvPicPr>
        <p:blipFill>
          <a:blip r:embed="rId8">
            <a:alphaModFix amt="58000"/>
            <a:extLst>
              <a:ext uri="{28A0092B-C50C-407E-A947-70E740481C1C}">
                <a14:useLocalDpi xmlns:a14="http://schemas.microsoft.com/office/drawing/2010/main" val="0"/>
              </a:ext>
            </a:extLst>
          </a:blip>
          <a:srcRect/>
          <a:stretch>
            <a:fillRect/>
          </a:stretch>
        </p:blipFill>
        <p:spPr bwMode="auto">
          <a:xfrm>
            <a:off x="10609259" y="5895832"/>
            <a:ext cx="1256332" cy="6414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061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C7EB63-9CE6-5D2B-5995-BE648ECC550E}"/>
              </a:ext>
            </a:extLst>
          </p:cNvPr>
          <p:cNvSpPr/>
          <p:nvPr/>
        </p:nvSpPr>
        <p:spPr>
          <a:xfrm>
            <a:off x="518615" y="814245"/>
            <a:ext cx="9840036" cy="4832092"/>
          </a:xfrm>
          <a:prstGeom prst="rect">
            <a:avLst/>
          </a:prstGeom>
        </p:spPr>
        <p:txBody>
          <a:bodyPr wrap="square">
            <a:spAutoFit/>
          </a:bodyPr>
          <a:lstStyle/>
          <a:p>
            <a:r>
              <a:rPr lang="en-AU" sz="2400" b="1" dirty="0">
                <a:latin typeface="Dala Floda Roman" panose="02020503090308020303" pitchFamily="18" charset="77"/>
              </a:rPr>
              <a:t>TAHAMATA AND DOUGLAS LINKS – MEETING</a:t>
            </a:r>
            <a:endParaRPr lang="en-NZ" sz="2400" b="1" dirty="0">
              <a:latin typeface="Dala Floda Roman" panose="02020503090308020303" pitchFamily="18" charset="77"/>
            </a:endParaRPr>
          </a:p>
          <a:p>
            <a:r>
              <a:rPr lang="en-AU" sz="2400" dirty="0">
                <a:latin typeface="Dala Floda Roman" panose="02020503090308020303" pitchFamily="18" charset="77"/>
              </a:rPr>
              <a:t> </a:t>
            </a:r>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a:latin typeface="Dala Floda Roman" panose="02020503090308020303" pitchFamily="18" charset="77"/>
              </a:rPr>
              <a:t>Investigative meeting arranged by the then Tahamata Chair, Troy Hobson</a:t>
            </a:r>
          </a:p>
          <a:p>
            <a:pPr lvl="0"/>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a:latin typeface="Dala Floda Roman" panose="02020503090308020303" pitchFamily="18" charset="77"/>
              </a:rPr>
              <a:t>Seeking information as to the development of utilities to service the proposed Golf Links - </a:t>
            </a:r>
            <a:r>
              <a:rPr lang="en-AU" sz="2400" dirty="0" err="1">
                <a:latin typeface="Dala Floda Roman" panose="02020503090308020303" pitchFamily="18" charset="77"/>
              </a:rPr>
              <a:t>Tahamata’s</a:t>
            </a:r>
            <a:r>
              <a:rPr lang="en-AU" sz="2400" dirty="0">
                <a:latin typeface="Dala Floda Roman" panose="02020503090308020303" pitchFamily="18" charset="77"/>
              </a:rPr>
              <a:t> sub-division plans along </a:t>
            </a:r>
            <a:r>
              <a:rPr lang="en-AU" sz="2400" dirty="0" err="1">
                <a:latin typeface="Dala Floda Roman" panose="02020503090308020303" pitchFamily="18" charset="77"/>
              </a:rPr>
              <a:t>Muhunoa</a:t>
            </a:r>
            <a:r>
              <a:rPr lang="en-AU" sz="2400" dirty="0">
                <a:latin typeface="Dala Floda Roman" panose="02020503090308020303" pitchFamily="18" charset="77"/>
              </a:rPr>
              <a:t> West Road were held up by the lack of telephone/power. </a:t>
            </a:r>
          </a:p>
          <a:p>
            <a:pPr lvl="0"/>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a:latin typeface="Dala Floda Roman" panose="02020503090308020303" pitchFamily="18" charset="77"/>
              </a:rPr>
              <a:t>Purpose of meeting was to inform </a:t>
            </a:r>
            <a:r>
              <a:rPr lang="en-AU" sz="2400" dirty="0" err="1">
                <a:latin typeface="Dala Floda Roman" panose="02020503090308020303" pitchFamily="18" charset="77"/>
              </a:rPr>
              <a:t>Tahamata’s</a:t>
            </a:r>
            <a:r>
              <a:rPr lang="en-AU" sz="2400" dirty="0">
                <a:latin typeface="Dala Floda Roman" panose="02020503090308020303" pitchFamily="18" charset="77"/>
              </a:rPr>
              <a:t> internal investigation</a:t>
            </a:r>
          </a:p>
          <a:p>
            <a:pPr lvl="0"/>
            <a:endParaRPr lang="en-NZ" sz="2400" dirty="0">
              <a:latin typeface="Dala Floda Roman" panose="02020503090308020303" pitchFamily="18" charset="77"/>
            </a:endParaRPr>
          </a:p>
          <a:p>
            <a:pPr marL="342900" lvl="0" indent="-342900">
              <a:buFont typeface="Arial" panose="020B0604020202020204" pitchFamily="34" charset="0"/>
              <a:buChar char="•"/>
            </a:pPr>
            <a:r>
              <a:rPr lang="en-AU" sz="2400" dirty="0">
                <a:latin typeface="Dala Floda Roman" panose="02020503090308020303" pitchFamily="18" charset="77"/>
              </a:rPr>
              <a:t>Douglas Links was informed at that meeting to contact Ngāti Tukorehe at the Marae for Iwi consultation.</a:t>
            </a:r>
            <a:endParaRPr lang="en-NZ" sz="2400" dirty="0">
              <a:latin typeface="Dala Floda Roman" panose="02020503090308020303" pitchFamily="18" charset="77"/>
            </a:endParaRPr>
          </a:p>
          <a:p>
            <a:r>
              <a:rPr lang="en-AU" sz="2000" dirty="0">
                <a:latin typeface="Dala Floda Roman" panose="02020503090308020303" pitchFamily="18" charset="77"/>
              </a:rPr>
              <a:t> </a:t>
            </a:r>
            <a:endParaRPr lang="en-NZ" sz="2000" dirty="0">
              <a:latin typeface="Dala Floda Roman" panose="02020503090308020303" pitchFamily="18" charset="77"/>
            </a:endParaRPr>
          </a:p>
        </p:txBody>
      </p:sp>
      <p:pic>
        <p:nvPicPr>
          <p:cNvPr id="3" name="Picture 2">
            <a:extLst>
              <a:ext uri="{FF2B5EF4-FFF2-40B4-BE49-F238E27FC236}">
                <a16:creationId xmlns:a16="http://schemas.microsoft.com/office/drawing/2014/main" id="{F9399754-DFCA-4D0B-8BC1-9854C5075E63}"/>
              </a:ext>
            </a:extLst>
          </p:cNvPr>
          <p:cNvPicPr>
            <a:picLocks noChangeAspect="1"/>
          </p:cNvPicPr>
          <p:nvPr/>
        </p:nvPicPr>
        <p:blipFill>
          <a:blip r:embed="rId2"/>
          <a:stretch>
            <a:fillRect/>
          </a:stretch>
        </p:blipFill>
        <p:spPr>
          <a:xfrm>
            <a:off x="10952664" y="0"/>
            <a:ext cx="1239336" cy="6896042"/>
          </a:xfrm>
          <a:prstGeom prst="rect">
            <a:avLst/>
          </a:prstGeom>
        </p:spPr>
      </p:pic>
      <p:pic>
        <p:nvPicPr>
          <p:cNvPr id="5" name="Picture 1">
            <a:extLst>
              <a:ext uri="{FF2B5EF4-FFF2-40B4-BE49-F238E27FC236}">
                <a16:creationId xmlns:a16="http://schemas.microsoft.com/office/drawing/2014/main" id="{BE2B3C80-B0D0-4D36-A736-2CCA7D25655B}"/>
              </a:ext>
            </a:extLst>
          </p:cNvPr>
          <p:cNvPicPr>
            <a:picLocks noChangeAspect="1" noChangeArrowheads="1"/>
          </p:cNvPicPr>
          <p:nvPr/>
        </p:nvPicPr>
        <p:blipFill>
          <a:blip r:embed="rId3">
            <a:alphaModFix amt="58000"/>
            <a:extLst>
              <a:ext uri="{28A0092B-C50C-407E-A947-70E740481C1C}">
                <a14:useLocalDpi xmlns:a14="http://schemas.microsoft.com/office/drawing/2010/main" val="0"/>
              </a:ext>
            </a:extLst>
          </a:blip>
          <a:srcRect/>
          <a:stretch>
            <a:fillRect/>
          </a:stretch>
        </p:blipFill>
        <p:spPr bwMode="auto">
          <a:xfrm>
            <a:off x="10927707" y="365125"/>
            <a:ext cx="1256332" cy="6414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624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indoor, cooking, fresh, pan&#10;&#10;Description automatically generated">
            <a:extLst>
              <a:ext uri="{FF2B5EF4-FFF2-40B4-BE49-F238E27FC236}">
                <a16:creationId xmlns:a16="http://schemas.microsoft.com/office/drawing/2014/main" id="{8A973D9C-F411-FCDD-704C-F0DD04A3DD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20585" y="2272274"/>
            <a:ext cx="4520560" cy="3419856"/>
          </a:xfrm>
          <a:prstGeom prst="rect">
            <a:avLst/>
          </a:prstGeom>
        </p:spPr>
      </p:pic>
      <p:pic>
        <p:nvPicPr>
          <p:cNvPr id="9" name="Content Placeholder 8" descr="A picture containing indoor, chocolate, pan, toppings&#10;&#10;Description automatically generated">
            <a:extLst>
              <a:ext uri="{FF2B5EF4-FFF2-40B4-BE49-F238E27FC236}">
                <a16:creationId xmlns:a16="http://schemas.microsoft.com/office/drawing/2014/main" id="{D20DAFB2-D520-A98A-B8CC-CD6EEE2261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676855" y="2271904"/>
            <a:ext cx="4520560" cy="3420596"/>
          </a:xfrm>
          <a:prstGeom prst="rect">
            <a:avLst/>
          </a:prstGeom>
        </p:spPr>
      </p:pic>
      <p:sp useBgFill="1">
        <p:nvSpPr>
          <p:cNvPr id="29" name="Rectangle 28">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1">
            <a:extLst>
              <a:ext uri="{FF2B5EF4-FFF2-40B4-BE49-F238E27FC236}">
                <a16:creationId xmlns:a16="http://schemas.microsoft.com/office/drawing/2014/main" id="{AD5ADBBE-0B07-F642-7591-A48F4751808B}"/>
              </a:ext>
            </a:extLst>
          </p:cNvPr>
          <p:cNvSpPr>
            <a:spLocks noGrp="1"/>
          </p:cNvSpPr>
          <p:nvPr>
            <p:ph idx="1"/>
          </p:nvPr>
        </p:nvSpPr>
        <p:spPr>
          <a:xfrm>
            <a:off x="8309348" y="2020824"/>
            <a:ext cx="2956060" cy="3959352"/>
          </a:xfrm>
        </p:spPr>
        <p:txBody>
          <a:bodyPr anchor="ctr">
            <a:normAutofit fontScale="40000" lnSpcReduction="20000"/>
          </a:bodyPr>
          <a:lstStyle/>
          <a:p>
            <a:pPr marL="0" indent="0">
              <a:buNone/>
            </a:pPr>
            <a:r>
              <a:rPr lang="en-AU" dirty="0"/>
              <a:t> </a:t>
            </a:r>
            <a:endParaRPr lang="en-NZ" dirty="0"/>
          </a:p>
          <a:p>
            <a:pPr marL="0" indent="0">
              <a:buNone/>
            </a:pPr>
            <a:r>
              <a:rPr lang="en-AU" dirty="0">
                <a:solidFill>
                  <a:schemeClr val="accent2"/>
                </a:solidFill>
              </a:rPr>
              <a:t> </a:t>
            </a:r>
            <a:endParaRPr lang="en-NZ" dirty="0">
              <a:solidFill>
                <a:schemeClr val="accent2"/>
              </a:solidFill>
              <a:latin typeface="Dala Floda Roman" panose="02020503090308020303" pitchFamily="18" charset="77"/>
            </a:endParaRPr>
          </a:p>
          <a:p>
            <a:pPr marL="0" indent="0">
              <a:buNone/>
            </a:pPr>
            <a:r>
              <a:rPr lang="en-AU" sz="3400" b="1" dirty="0">
                <a:solidFill>
                  <a:schemeClr val="accent2"/>
                </a:solidFill>
                <a:latin typeface="Dala Floda Roman" panose="02020503090308020303" pitchFamily="18" charset="77"/>
              </a:rPr>
              <a:t>GOLF BALLS</a:t>
            </a:r>
            <a:endParaRPr lang="en-NZ" sz="3400" b="1" dirty="0">
              <a:solidFill>
                <a:schemeClr val="accent2"/>
              </a:solidFill>
              <a:latin typeface="Dala Floda Roman" panose="02020503090308020303" pitchFamily="18" charset="77"/>
            </a:endParaRPr>
          </a:p>
          <a:p>
            <a:pPr marL="0" indent="0">
              <a:buNone/>
            </a:pPr>
            <a:r>
              <a:rPr lang="en-AU" sz="3400" dirty="0">
                <a:solidFill>
                  <a:schemeClr val="accent2"/>
                </a:solidFill>
                <a:latin typeface="Dala Floda Roman" panose="02020503090308020303" pitchFamily="18" charset="77"/>
              </a:rPr>
              <a:t> </a:t>
            </a:r>
            <a:endParaRPr lang="en-NZ" sz="3400" dirty="0">
              <a:solidFill>
                <a:schemeClr val="accent2"/>
              </a:solidFill>
              <a:latin typeface="Dala Floda Roman" panose="02020503090308020303" pitchFamily="18" charset="77"/>
            </a:endParaRPr>
          </a:p>
          <a:p>
            <a:r>
              <a:rPr lang="en-AU" sz="3400" dirty="0">
                <a:solidFill>
                  <a:schemeClr val="accent2"/>
                </a:solidFill>
                <a:latin typeface="Dala Floda Roman" panose="02020503090308020303" pitchFamily="18" charset="77"/>
              </a:rPr>
              <a:t>20,000 golf balls collected and stored</a:t>
            </a:r>
          </a:p>
          <a:p>
            <a:r>
              <a:rPr lang="en-AU" sz="3400" dirty="0">
                <a:solidFill>
                  <a:schemeClr val="accent2"/>
                </a:solidFill>
                <a:latin typeface="Dala Floda Roman" panose="02020503090308020303" pitchFamily="18" charset="77"/>
              </a:rPr>
              <a:t>In a natural and/or farming environment they are rubbish – don’t break down</a:t>
            </a:r>
            <a:endParaRPr lang="en-NZ" sz="3400" dirty="0">
              <a:solidFill>
                <a:schemeClr val="accent2"/>
              </a:solidFill>
              <a:latin typeface="Dala Floda Roman" panose="02020503090308020303" pitchFamily="18" charset="77"/>
            </a:endParaRPr>
          </a:p>
          <a:p>
            <a:r>
              <a:rPr lang="en-AU" sz="3400" dirty="0">
                <a:solidFill>
                  <a:schemeClr val="accent2"/>
                </a:solidFill>
                <a:latin typeface="Dala Floda Roman" panose="02020503090308020303" pitchFamily="18" charset="77"/>
              </a:rPr>
              <a:t>Mitigation actions largely ineffective – balls become buried in sand or submerged.</a:t>
            </a:r>
            <a:endParaRPr lang="en-NZ" sz="3400" dirty="0">
              <a:solidFill>
                <a:schemeClr val="accent2"/>
              </a:solidFill>
              <a:latin typeface="Dala Floda Roman" panose="02020503090308020303" pitchFamily="18" charset="77"/>
            </a:endParaRPr>
          </a:p>
          <a:p>
            <a:r>
              <a:rPr lang="en-AU" sz="3400" dirty="0">
                <a:solidFill>
                  <a:schemeClr val="accent2"/>
                </a:solidFill>
                <a:latin typeface="Dala Floda Roman" panose="02020503090308020303" pitchFamily="18" charset="77"/>
              </a:rPr>
              <a:t>Biodegradable balls?</a:t>
            </a:r>
            <a:endParaRPr lang="en-NZ" sz="3400" dirty="0">
              <a:solidFill>
                <a:schemeClr val="accent2"/>
              </a:solidFill>
              <a:latin typeface="Dala Floda Roman" panose="02020503090308020303" pitchFamily="18" charset="77"/>
            </a:endParaRPr>
          </a:p>
          <a:p>
            <a:pPr marL="0" indent="0">
              <a:buNone/>
            </a:pPr>
            <a:r>
              <a:rPr lang="en-AU" sz="3400" dirty="0"/>
              <a:t> </a:t>
            </a:r>
            <a:endParaRPr lang="en-NZ" sz="3400" dirty="0"/>
          </a:p>
          <a:p>
            <a:pPr marL="0" indent="0">
              <a:buNone/>
            </a:pPr>
            <a:r>
              <a:rPr lang="en-AU" dirty="0"/>
              <a:t> </a:t>
            </a:r>
            <a:endParaRPr lang="en-NZ" dirty="0"/>
          </a:p>
          <a:p>
            <a:pPr marL="0" indent="0">
              <a:buNone/>
            </a:pPr>
            <a:r>
              <a:rPr lang="en-AU" dirty="0"/>
              <a:t> </a:t>
            </a:r>
            <a:endParaRPr lang="en-NZ" dirty="0"/>
          </a:p>
          <a:p>
            <a:pPr marL="0" indent="0">
              <a:buNone/>
            </a:pPr>
            <a:r>
              <a:rPr lang="en-AU" dirty="0"/>
              <a:t> </a:t>
            </a:r>
            <a:endParaRPr lang="en-NZ" dirty="0"/>
          </a:p>
        </p:txBody>
      </p:sp>
      <p:pic>
        <p:nvPicPr>
          <p:cNvPr id="10" name="Picture 9">
            <a:extLst>
              <a:ext uri="{FF2B5EF4-FFF2-40B4-BE49-F238E27FC236}">
                <a16:creationId xmlns:a16="http://schemas.microsoft.com/office/drawing/2014/main" id="{932B23FC-3187-47CD-9534-E0F796EF5BD2}"/>
              </a:ext>
            </a:extLst>
          </p:cNvPr>
          <p:cNvPicPr>
            <a:picLocks noChangeAspect="1"/>
          </p:cNvPicPr>
          <p:nvPr/>
        </p:nvPicPr>
        <p:blipFill>
          <a:blip r:embed="rId4"/>
          <a:stretch>
            <a:fillRect/>
          </a:stretch>
        </p:blipFill>
        <p:spPr>
          <a:xfrm>
            <a:off x="3221" y="-79572"/>
            <a:ext cx="12188779" cy="1539187"/>
          </a:xfrm>
          <a:prstGeom prst="rect">
            <a:avLst/>
          </a:prstGeom>
        </p:spPr>
      </p:pic>
      <p:sp>
        <p:nvSpPr>
          <p:cNvPr id="2" name="Title 1">
            <a:extLst>
              <a:ext uri="{FF2B5EF4-FFF2-40B4-BE49-F238E27FC236}">
                <a16:creationId xmlns:a16="http://schemas.microsoft.com/office/drawing/2014/main" id="{CA90FD27-FED4-35BB-5D2D-DBD27C385C31}"/>
              </a:ext>
            </a:extLst>
          </p:cNvPr>
          <p:cNvSpPr>
            <a:spLocks noGrp="1"/>
          </p:cNvSpPr>
          <p:nvPr>
            <p:ph type="title"/>
          </p:nvPr>
        </p:nvSpPr>
        <p:spPr>
          <a:xfrm>
            <a:off x="371486" y="182880"/>
            <a:ext cx="11131298" cy="1106424"/>
          </a:xfrm>
        </p:spPr>
        <p:txBody>
          <a:bodyPr>
            <a:normAutofit/>
          </a:bodyPr>
          <a:lstStyle/>
          <a:p>
            <a:r>
              <a:rPr lang="en-US" sz="3600" b="1" dirty="0">
                <a:solidFill>
                  <a:schemeClr val="bg1"/>
                </a:solidFill>
                <a:latin typeface="Dala Floda Bold" panose="02020503090308020303" pitchFamily="18" charset="77"/>
              </a:rPr>
              <a:t>Golf balls and golf balls….</a:t>
            </a:r>
            <a:endParaRPr lang="en-US" sz="3600" dirty="0">
              <a:solidFill>
                <a:schemeClr val="bg1"/>
              </a:solidFill>
            </a:endParaRPr>
          </a:p>
        </p:txBody>
      </p:sp>
      <p:pic>
        <p:nvPicPr>
          <p:cNvPr id="12" name="Picture 1">
            <a:extLst>
              <a:ext uri="{FF2B5EF4-FFF2-40B4-BE49-F238E27FC236}">
                <a16:creationId xmlns:a16="http://schemas.microsoft.com/office/drawing/2014/main" id="{DFCBA285-1C7A-45CE-8084-FCED8DAA0B39}"/>
              </a:ext>
            </a:extLst>
          </p:cNvPr>
          <p:cNvPicPr>
            <a:picLocks noChangeAspect="1" noChangeArrowheads="1"/>
          </p:cNvPicPr>
          <p:nvPr/>
        </p:nvPicPr>
        <p:blipFill>
          <a:blip r:embed="rId5">
            <a:alphaModFix amt="58000"/>
            <a:extLst>
              <a:ext uri="{28A0092B-C50C-407E-A947-70E740481C1C}">
                <a14:useLocalDpi xmlns:a14="http://schemas.microsoft.com/office/drawing/2010/main" val="0"/>
              </a:ext>
            </a:extLst>
          </a:blip>
          <a:srcRect/>
          <a:stretch>
            <a:fillRect/>
          </a:stretch>
        </p:blipFill>
        <p:spPr bwMode="auto">
          <a:xfrm>
            <a:off x="10304090" y="223429"/>
            <a:ext cx="1566959" cy="7888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881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4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4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5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picture containing food, several, vegetable&#10;&#10;Description automatically generated">
            <a:extLst>
              <a:ext uri="{FF2B5EF4-FFF2-40B4-BE49-F238E27FC236}">
                <a16:creationId xmlns:a16="http://schemas.microsoft.com/office/drawing/2014/main" id="{A71BEB31-7481-08A4-656C-880C8E140F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045217"/>
            <a:ext cx="6591299" cy="3812783"/>
          </a:xfrm>
          <a:prstGeom prst="rect">
            <a:avLst/>
          </a:prstGeom>
        </p:spPr>
      </p:pic>
      <p:pic>
        <p:nvPicPr>
          <p:cNvPr id="4" name="Picture 3">
            <a:extLst>
              <a:ext uri="{FF2B5EF4-FFF2-40B4-BE49-F238E27FC236}">
                <a16:creationId xmlns:a16="http://schemas.microsoft.com/office/drawing/2014/main" id="{EC664AF1-9259-4D09-BFCE-85A114172C9C}"/>
              </a:ext>
            </a:extLst>
          </p:cNvPr>
          <p:cNvPicPr>
            <a:picLocks noChangeAspect="1"/>
          </p:cNvPicPr>
          <p:nvPr/>
        </p:nvPicPr>
        <p:blipFill>
          <a:blip r:embed="rId3"/>
          <a:stretch>
            <a:fillRect/>
          </a:stretch>
        </p:blipFill>
        <p:spPr>
          <a:xfrm>
            <a:off x="0" y="-1"/>
            <a:ext cx="7428993" cy="3045218"/>
          </a:xfrm>
          <a:prstGeom prst="rect">
            <a:avLst/>
          </a:prstGeom>
        </p:spPr>
      </p:pic>
      <p:pic>
        <p:nvPicPr>
          <p:cNvPr id="5" name="Content Placeholder 4" descr="A picture containing outdoor object, dirty&#10;&#10;Description automatically generated">
            <a:extLst>
              <a:ext uri="{FF2B5EF4-FFF2-40B4-BE49-F238E27FC236}">
                <a16:creationId xmlns:a16="http://schemas.microsoft.com/office/drawing/2014/main" id="{7D0DC5DE-3201-18AC-072A-697B0945E1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962650" y="628650"/>
            <a:ext cx="6857999" cy="5600701"/>
          </a:xfrm>
          <a:prstGeom prst="rect">
            <a:avLst/>
          </a:prstGeom>
        </p:spPr>
      </p:pic>
      <p:sp>
        <p:nvSpPr>
          <p:cNvPr id="2" name="Title 1">
            <a:extLst>
              <a:ext uri="{FF2B5EF4-FFF2-40B4-BE49-F238E27FC236}">
                <a16:creationId xmlns:a16="http://schemas.microsoft.com/office/drawing/2014/main" id="{F754F26E-72F9-F315-EB1F-A5E3F91D782D}"/>
              </a:ext>
            </a:extLst>
          </p:cNvPr>
          <p:cNvSpPr>
            <a:spLocks noGrp="1"/>
          </p:cNvSpPr>
          <p:nvPr>
            <p:ph type="title"/>
          </p:nvPr>
        </p:nvSpPr>
        <p:spPr>
          <a:xfrm>
            <a:off x="521393" y="315130"/>
            <a:ext cx="4560693" cy="2101850"/>
          </a:xfrm>
        </p:spPr>
        <p:txBody>
          <a:bodyPr>
            <a:normAutofit/>
          </a:bodyPr>
          <a:lstStyle/>
          <a:p>
            <a:r>
              <a:rPr lang="en-US" sz="3600" b="1" dirty="0">
                <a:solidFill>
                  <a:schemeClr val="bg1"/>
                </a:solidFill>
                <a:latin typeface="Dala Floda Bold" panose="02020503090308020303" pitchFamily="18" charset="77"/>
              </a:rPr>
              <a:t>…and more golf balls</a:t>
            </a:r>
          </a:p>
        </p:txBody>
      </p:sp>
    </p:spTree>
    <p:extLst>
      <p:ext uri="{BB962C8B-B14F-4D97-AF65-F5344CB8AC3E}">
        <p14:creationId xmlns:p14="http://schemas.microsoft.com/office/powerpoint/2010/main" val="3052567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mountain, outdoor, nature, hill&#10;&#10;Description automatically generated">
            <a:extLst>
              <a:ext uri="{FF2B5EF4-FFF2-40B4-BE49-F238E27FC236}">
                <a16:creationId xmlns:a16="http://schemas.microsoft.com/office/drawing/2014/main" id="{23636ADD-0D97-4B73-9CDE-4AD9D6D4686A}"/>
              </a:ext>
            </a:extLst>
          </p:cNvPr>
          <p:cNvPicPr>
            <a:picLocks noChangeAspect="1"/>
          </p:cNvPicPr>
          <p:nvPr/>
        </p:nvPicPr>
        <p:blipFill>
          <a:blip r:embed="rId2" cstate="email">
            <a:alphaModFix amt="17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0" y="1927000"/>
            <a:ext cx="12192000" cy="4931000"/>
          </a:xfrm>
          <a:prstGeom prst="rect">
            <a:avLst/>
          </a:prstGeom>
        </p:spPr>
      </p:pic>
      <p:sp>
        <p:nvSpPr>
          <p:cNvPr id="14" name="Title 1">
            <a:extLst>
              <a:ext uri="{FF2B5EF4-FFF2-40B4-BE49-F238E27FC236}">
                <a16:creationId xmlns:a16="http://schemas.microsoft.com/office/drawing/2014/main" id="{60CACAB3-38F8-4942-B5FC-482B2DFC2D94}"/>
              </a:ext>
            </a:extLst>
          </p:cNvPr>
          <p:cNvSpPr txBox="1">
            <a:spLocks/>
          </p:cNvSpPr>
          <p:nvPr/>
        </p:nvSpPr>
        <p:spPr>
          <a:xfrm>
            <a:off x="241964" y="311733"/>
            <a:ext cx="10922000" cy="598488"/>
          </a:xfrm>
          <a:prstGeom prst="rect">
            <a:avLst/>
          </a:prstGeom>
        </p:spPr>
        <p:txBody>
          <a:bodyPr vert="horz" lIns="0" tIns="0" rIns="0" bIns="0" rtlCol="0" anchor="b" anchorCtr="0">
            <a:noAutofit/>
          </a:bodyPr>
          <a:lstStyle>
            <a:lvl1pPr algn="l" defTabSz="914400" rtl="0" eaLnBrk="1" latinLnBrk="0" hangingPunct="1">
              <a:lnSpc>
                <a:spcPts val="2359"/>
              </a:lnSpc>
              <a:spcBef>
                <a:spcPct val="0"/>
              </a:spcBef>
              <a:buFontTx/>
              <a:buNone/>
              <a:defRPr sz="2177" b="1" i="0" kern="1200">
                <a:solidFill>
                  <a:schemeClr val="tx1"/>
                </a:solidFill>
                <a:latin typeface="Arial" panose="020B0604020202020204" pitchFamily="34" charset="0"/>
                <a:ea typeface="+mj-ea"/>
                <a:cs typeface="Arial" panose="020B0604020202020204" pitchFamily="34" charset="0"/>
              </a:defRPr>
            </a:lvl1pPr>
          </a:lstStyle>
          <a:p>
            <a:endParaRPr lang="en-US" dirty="0">
              <a:latin typeface="Dala Floda Bold" panose="02020503090308020303" pitchFamily="18" charset="77"/>
            </a:endParaRPr>
          </a:p>
        </p:txBody>
      </p:sp>
      <p:pic>
        <p:nvPicPr>
          <p:cNvPr id="22" name="Picture 21">
            <a:extLst>
              <a:ext uri="{FF2B5EF4-FFF2-40B4-BE49-F238E27FC236}">
                <a16:creationId xmlns:a16="http://schemas.microsoft.com/office/drawing/2014/main" id="{9E04B018-BDFA-4BBD-9CD4-E8E9B0CA870D}"/>
              </a:ext>
            </a:extLst>
          </p:cNvPr>
          <p:cNvPicPr>
            <a:picLocks noChangeAspect="1"/>
          </p:cNvPicPr>
          <p:nvPr/>
        </p:nvPicPr>
        <p:blipFill>
          <a:blip r:embed="rId4"/>
          <a:stretch>
            <a:fillRect/>
          </a:stretch>
        </p:blipFill>
        <p:spPr>
          <a:xfrm>
            <a:off x="3221" y="-2092"/>
            <a:ext cx="12188779" cy="1914792"/>
          </a:xfrm>
          <a:prstGeom prst="rect">
            <a:avLst/>
          </a:prstGeom>
        </p:spPr>
      </p:pic>
      <p:sp>
        <p:nvSpPr>
          <p:cNvPr id="23" name="TextBox 22">
            <a:extLst>
              <a:ext uri="{FF2B5EF4-FFF2-40B4-BE49-F238E27FC236}">
                <a16:creationId xmlns:a16="http://schemas.microsoft.com/office/drawing/2014/main" id="{C3DBCA7F-6207-4D1D-8124-7C0CCF810DF3}"/>
              </a:ext>
            </a:extLst>
          </p:cNvPr>
          <p:cNvSpPr txBox="1"/>
          <p:nvPr/>
        </p:nvSpPr>
        <p:spPr>
          <a:xfrm>
            <a:off x="171750" y="1473592"/>
            <a:ext cx="7374455" cy="369332"/>
          </a:xfrm>
          <a:prstGeom prst="rect">
            <a:avLst/>
          </a:prstGeom>
          <a:noFill/>
        </p:spPr>
        <p:txBody>
          <a:bodyPr wrap="square">
            <a:spAutoFit/>
          </a:bodyPr>
          <a:lstStyle/>
          <a:p>
            <a:r>
              <a:rPr lang="en-GB" b="1" dirty="0">
                <a:solidFill>
                  <a:schemeClr val="bg1"/>
                </a:solidFill>
                <a:latin typeface="Dala Floda Roman" panose="02020503090308020303" pitchFamily="18" charset="77"/>
              </a:rPr>
              <a:t>NGĀ OHAOHA &amp; WHAKAKĀPI (Economic &amp; interconnectedness)</a:t>
            </a:r>
            <a:r>
              <a:rPr lang="en-NZ" dirty="0">
                <a:solidFill>
                  <a:schemeClr val="bg1"/>
                </a:solidFill>
                <a:latin typeface="Dala Floda Roman" panose="02020503090308020303" pitchFamily="18" charset="77"/>
              </a:rPr>
              <a:t> </a:t>
            </a:r>
            <a:endParaRPr lang="en-US" dirty="0">
              <a:solidFill>
                <a:schemeClr val="bg1"/>
              </a:solidFill>
              <a:latin typeface="Dala Floda Roman" panose="02020503090308020303" pitchFamily="18" charset="77"/>
            </a:endParaRPr>
          </a:p>
        </p:txBody>
      </p:sp>
      <p:sp>
        <p:nvSpPr>
          <p:cNvPr id="24" name="TextBox 23">
            <a:extLst>
              <a:ext uri="{FF2B5EF4-FFF2-40B4-BE49-F238E27FC236}">
                <a16:creationId xmlns:a16="http://schemas.microsoft.com/office/drawing/2014/main" id="{5AAEE370-0EBB-47D5-9B9A-4E67D53BC9AB}"/>
              </a:ext>
            </a:extLst>
          </p:cNvPr>
          <p:cNvSpPr txBox="1"/>
          <p:nvPr/>
        </p:nvSpPr>
        <p:spPr>
          <a:xfrm>
            <a:off x="171751" y="833407"/>
            <a:ext cx="6167230" cy="707886"/>
          </a:xfrm>
          <a:prstGeom prst="rect">
            <a:avLst/>
          </a:prstGeom>
          <a:noFill/>
        </p:spPr>
        <p:txBody>
          <a:bodyPr wrap="square">
            <a:spAutoFit/>
          </a:bodyPr>
          <a:lstStyle/>
          <a:p>
            <a:r>
              <a:rPr lang="en-GB" sz="4000" b="1" dirty="0">
                <a:solidFill>
                  <a:schemeClr val="bg1"/>
                </a:solidFill>
                <a:latin typeface="Dala Floda Roman" panose="02020503090308020303" pitchFamily="18" charset="77"/>
              </a:rPr>
              <a:t>WAHANGA TUAWHĀ:</a:t>
            </a:r>
            <a:r>
              <a:rPr lang="en-NZ" sz="4000" dirty="0">
                <a:solidFill>
                  <a:schemeClr val="bg1"/>
                </a:solidFill>
                <a:latin typeface="Dala Floda Roman" panose="02020503090308020303" pitchFamily="18" charset="77"/>
              </a:rPr>
              <a:t> </a:t>
            </a:r>
            <a:endParaRPr lang="en-US" sz="4000" dirty="0">
              <a:solidFill>
                <a:schemeClr val="bg1"/>
              </a:solidFill>
              <a:latin typeface="Dala Floda Roman" panose="02020503090308020303" pitchFamily="18" charset="77"/>
            </a:endParaRPr>
          </a:p>
        </p:txBody>
      </p:sp>
      <p:pic>
        <p:nvPicPr>
          <p:cNvPr id="25" name="Picture 1">
            <a:extLst>
              <a:ext uri="{FF2B5EF4-FFF2-40B4-BE49-F238E27FC236}">
                <a16:creationId xmlns:a16="http://schemas.microsoft.com/office/drawing/2014/main" id="{971059B4-2300-4E51-9889-7BF40430449C}"/>
              </a:ext>
            </a:extLst>
          </p:cNvPr>
          <p:cNvPicPr>
            <a:picLocks noChangeAspect="1" noChangeArrowheads="1"/>
          </p:cNvPicPr>
          <p:nvPr/>
        </p:nvPicPr>
        <p:blipFill>
          <a:blip r:embed="rId5">
            <a:alphaModFix amt="58000"/>
            <a:extLst>
              <a:ext uri="{28A0092B-C50C-407E-A947-70E740481C1C}">
                <a14:useLocalDpi xmlns:a14="http://schemas.microsoft.com/office/drawing/2010/main" val="0"/>
              </a:ext>
            </a:extLst>
          </a:blip>
          <a:srcRect/>
          <a:stretch>
            <a:fillRect/>
          </a:stretch>
        </p:blipFill>
        <p:spPr bwMode="auto">
          <a:xfrm>
            <a:off x="9227429" y="252349"/>
            <a:ext cx="2792820" cy="1405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505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Point Star 4">
            <a:extLst>
              <a:ext uri="{FF2B5EF4-FFF2-40B4-BE49-F238E27FC236}">
                <a16:creationId xmlns:a16="http://schemas.microsoft.com/office/drawing/2014/main" id="{C316965D-0C40-A245-97A6-63AC0DDF0D40}"/>
              </a:ext>
            </a:extLst>
          </p:cNvPr>
          <p:cNvSpPr/>
          <p:nvPr/>
        </p:nvSpPr>
        <p:spPr>
          <a:xfrm>
            <a:off x="2826203" y="2694214"/>
            <a:ext cx="224703" cy="22470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1"/>
          </a:p>
        </p:txBody>
      </p:sp>
      <p:pic>
        <p:nvPicPr>
          <p:cNvPr id="3" name="Picture 2" descr="A picture containing mountain, outdoor, nature, land&#10;&#10;Description automatically generated">
            <a:extLst>
              <a:ext uri="{FF2B5EF4-FFF2-40B4-BE49-F238E27FC236}">
                <a16:creationId xmlns:a16="http://schemas.microsoft.com/office/drawing/2014/main" id="{BE788A7F-FC1F-3E4A-9F90-77FF06158C31}"/>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0" y="0"/>
            <a:ext cx="12190692" cy="7217664"/>
          </a:xfrm>
          <a:prstGeom prst="rect">
            <a:avLst/>
          </a:prstGeom>
        </p:spPr>
      </p:pic>
      <p:pic>
        <p:nvPicPr>
          <p:cNvPr id="4" name="Picture 1">
            <a:extLst>
              <a:ext uri="{FF2B5EF4-FFF2-40B4-BE49-F238E27FC236}">
                <a16:creationId xmlns:a16="http://schemas.microsoft.com/office/drawing/2014/main" id="{408F4B25-28CC-46DD-B0C1-D808196A76DB}"/>
              </a:ext>
            </a:extLst>
          </p:cNvPr>
          <p:cNvPicPr>
            <a:picLocks noChangeAspect="1" noChangeArrowheads="1"/>
          </p:cNvPicPr>
          <p:nvPr/>
        </p:nvPicPr>
        <p:blipFill>
          <a:blip r:embed="rId5">
            <a:alphaModFix amt="58000"/>
            <a:extLst>
              <a:ext uri="{28A0092B-C50C-407E-A947-70E740481C1C}">
                <a14:useLocalDpi xmlns:a14="http://schemas.microsoft.com/office/drawing/2010/main" val="0"/>
              </a:ext>
            </a:extLst>
          </a:blip>
          <a:srcRect/>
          <a:stretch>
            <a:fillRect/>
          </a:stretch>
        </p:blipFill>
        <p:spPr bwMode="auto">
          <a:xfrm>
            <a:off x="10167075" y="75720"/>
            <a:ext cx="1769265" cy="890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9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0AAA95-6AA6-4394-9C74-CE1EBE5BDE14}"/>
              </a:ext>
            </a:extLst>
          </p:cNvPr>
          <p:cNvSpPr/>
          <p:nvPr/>
        </p:nvSpPr>
        <p:spPr>
          <a:xfrm>
            <a:off x="10277902" y="908397"/>
            <a:ext cx="1837633" cy="580725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E52D85FD-BC9B-7E07-54FF-6F78943E91BA}"/>
              </a:ext>
            </a:extLst>
          </p:cNvPr>
          <p:cNvSpPr>
            <a:spLocks noGrp="1"/>
          </p:cNvSpPr>
          <p:nvPr>
            <p:ph type="title"/>
          </p:nvPr>
        </p:nvSpPr>
        <p:spPr/>
        <p:txBody>
          <a:bodyPr/>
          <a:lstStyle/>
          <a:p>
            <a:br>
              <a:rPr lang="en-NZ" dirty="0">
                <a:latin typeface="Dala Floda Roman" panose="02020503090308020303" pitchFamily="18" charset="77"/>
              </a:rPr>
            </a:br>
            <a:endParaRPr lang="en-US" dirty="0"/>
          </a:p>
        </p:txBody>
      </p:sp>
      <p:pic>
        <p:nvPicPr>
          <p:cNvPr id="5" name="Picture 4">
            <a:extLst>
              <a:ext uri="{FF2B5EF4-FFF2-40B4-BE49-F238E27FC236}">
                <a16:creationId xmlns:a16="http://schemas.microsoft.com/office/drawing/2014/main" id="{45B822AC-40EA-43E8-BAD7-AD2D9C119983}"/>
              </a:ext>
            </a:extLst>
          </p:cNvPr>
          <p:cNvPicPr>
            <a:picLocks noChangeAspect="1"/>
          </p:cNvPicPr>
          <p:nvPr/>
        </p:nvPicPr>
        <p:blipFill>
          <a:blip r:embed="rId2"/>
          <a:stretch>
            <a:fillRect/>
          </a:stretch>
        </p:blipFill>
        <p:spPr>
          <a:xfrm>
            <a:off x="18665" y="3030"/>
            <a:ext cx="1579409" cy="6854970"/>
          </a:xfrm>
          <a:prstGeom prst="rect">
            <a:avLst/>
          </a:prstGeom>
        </p:spPr>
      </p:pic>
      <p:pic>
        <p:nvPicPr>
          <p:cNvPr id="6" name="Picture 1">
            <a:extLst>
              <a:ext uri="{FF2B5EF4-FFF2-40B4-BE49-F238E27FC236}">
                <a16:creationId xmlns:a16="http://schemas.microsoft.com/office/drawing/2014/main" id="{B09DFEA4-13D4-4C23-8343-04A01A936A13}"/>
              </a:ext>
            </a:extLst>
          </p:cNvPr>
          <p:cNvPicPr>
            <a:picLocks noChangeAspect="1" noChangeArrowheads="1"/>
          </p:cNvPicPr>
          <p:nvPr/>
        </p:nvPicPr>
        <p:blipFill>
          <a:blip r:embed="rId3">
            <a:alphaModFix amt="58000"/>
            <a:extLst>
              <a:ext uri="{28A0092B-C50C-407E-A947-70E740481C1C}">
                <a14:useLocalDpi xmlns:a14="http://schemas.microsoft.com/office/drawing/2010/main" val="0"/>
              </a:ext>
            </a:extLst>
          </a:blip>
          <a:srcRect/>
          <a:stretch>
            <a:fillRect/>
          </a:stretch>
        </p:blipFill>
        <p:spPr bwMode="auto">
          <a:xfrm>
            <a:off x="10900141" y="236368"/>
            <a:ext cx="1064048" cy="543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904EC029-AFC7-4214-BC85-C6856590EC26}"/>
              </a:ext>
            </a:extLst>
          </p:cNvPr>
          <p:cNvGraphicFramePr/>
          <p:nvPr>
            <p:extLst>
              <p:ext uri="{D42A27DB-BD31-4B8C-83A1-F6EECF244321}">
                <p14:modId xmlns:p14="http://schemas.microsoft.com/office/powerpoint/2010/main" val="2255842319"/>
              </p:ext>
            </p:extLst>
          </p:nvPr>
        </p:nvGraphicFramePr>
        <p:xfrm>
          <a:off x="3951854" y="1026748"/>
          <a:ext cx="4796361" cy="4664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CFCF4370-A67E-45C5-88A3-F5D2E4B4896E}"/>
              </a:ext>
            </a:extLst>
          </p:cNvPr>
          <p:cNvSpPr/>
          <p:nvPr/>
        </p:nvSpPr>
        <p:spPr>
          <a:xfrm>
            <a:off x="4965371" y="355295"/>
            <a:ext cx="3201343" cy="646331"/>
          </a:xfrm>
          <a:prstGeom prst="rect">
            <a:avLst/>
          </a:prstGeom>
        </p:spPr>
        <p:txBody>
          <a:bodyPr wrap="square">
            <a:spAutoFit/>
          </a:bodyPr>
          <a:lstStyle/>
          <a:p>
            <a:pPr algn="ctr"/>
            <a:r>
              <a:rPr lang="mi-NZ" sz="1200" dirty="0">
                <a:latin typeface="Gotham Book" pitchFamily="50" charset="0"/>
                <a:cs typeface="Gotham Book" pitchFamily="50" charset="0"/>
              </a:rPr>
              <a:t>Huge importance of </a:t>
            </a:r>
            <a:r>
              <a:rPr lang="mi-NZ" sz="1200" b="1" dirty="0">
                <a:latin typeface="Gotham Book" pitchFamily="50" charset="0"/>
                <a:cs typeface="Gotham Book" pitchFamily="50" charset="0"/>
              </a:rPr>
              <a:t>relationships</a:t>
            </a:r>
            <a:r>
              <a:rPr lang="mi-NZ" sz="1200" dirty="0">
                <a:latin typeface="Gotham Book" pitchFamily="50" charset="0"/>
                <a:cs typeface="Gotham Book" pitchFamily="50" charset="0"/>
              </a:rPr>
              <a:t> – </a:t>
            </a:r>
            <a:br>
              <a:rPr lang="mi-NZ" sz="1200" dirty="0">
                <a:latin typeface="Gotham Book" pitchFamily="50" charset="0"/>
                <a:cs typeface="Gotham Book" pitchFamily="50" charset="0"/>
              </a:rPr>
            </a:br>
            <a:r>
              <a:rPr lang="mi-NZ" sz="1200" dirty="0">
                <a:latin typeface="Gotham Book" pitchFamily="50" charset="0"/>
                <a:cs typeface="Gotham Book" pitchFamily="50" charset="0"/>
              </a:rPr>
              <a:t>time and resources to build and maintain</a:t>
            </a:r>
          </a:p>
        </p:txBody>
      </p:sp>
      <p:sp>
        <p:nvSpPr>
          <p:cNvPr id="9" name="Rectangle 8">
            <a:extLst>
              <a:ext uri="{FF2B5EF4-FFF2-40B4-BE49-F238E27FC236}">
                <a16:creationId xmlns:a16="http://schemas.microsoft.com/office/drawing/2014/main" id="{DA9F1B6F-1CD9-4A58-B7F4-DCF46368DBBA}"/>
              </a:ext>
            </a:extLst>
          </p:cNvPr>
          <p:cNvSpPr/>
          <p:nvPr/>
        </p:nvSpPr>
        <p:spPr>
          <a:xfrm>
            <a:off x="2275830" y="786258"/>
            <a:ext cx="2239096" cy="1200329"/>
          </a:xfrm>
          <a:prstGeom prst="rect">
            <a:avLst/>
          </a:prstGeom>
        </p:spPr>
        <p:txBody>
          <a:bodyPr wrap="square">
            <a:spAutoFit/>
          </a:bodyPr>
          <a:lstStyle/>
          <a:p>
            <a:pPr algn="r"/>
            <a:r>
              <a:rPr lang="mi-NZ" sz="1200" b="1" dirty="0">
                <a:latin typeface="Gotham Book" pitchFamily="50" charset="0"/>
                <a:cs typeface="Gotham Book" pitchFamily="50" charset="0"/>
              </a:rPr>
              <a:t>Kaitiakitanga (guardianship) </a:t>
            </a:r>
            <a:r>
              <a:rPr lang="mi-NZ" sz="1200" dirty="0">
                <a:latin typeface="Gotham Book" pitchFamily="50" charset="0"/>
                <a:cs typeface="Gotham Book" pitchFamily="50" charset="0"/>
              </a:rPr>
              <a:t>and </a:t>
            </a:r>
            <a:r>
              <a:rPr lang="mi-NZ" sz="1200" b="1" dirty="0">
                <a:latin typeface="Gotham Book" pitchFamily="50" charset="0"/>
                <a:cs typeface="Gotham Book" pitchFamily="50" charset="0"/>
              </a:rPr>
              <a:t>quadruple bottom lines </a:t>
            </a:r>
            <a:r>
              <a:rPr lang="mi-NZ" sz="1200" dirty="0">
                <a:latin typeface="Gotham Book" pitchFamily="50" charset="0"/>
                <a:cs typeface="Gotham Book" pitchFamily="50" charset="0"/>
              </a:rPr>
              <a:t>– cultural, environmental, social as well as commercial drivers</a:t>
            </a:r>
          </a:p>
        </p:txBody>
      </p:sp>
      <p:sp>
        <p:nvSpPr>
          <p:cNvPr id="10" name="Rectangle 9">
            <a:extLst>
              <a:ext uri="{FF2B5EF4-FFF2-40B4-BE49-F238E27FC236}">
                <a16:creationId xmlns:a16="http://schemas.microsoft.com/office/drawing/2014/main" id="{F555CC87-68AB-48EF-8840-7AB4DD09BA20}"/>
              </a:ext>
            </a:extLst>
          </p:cNvPr>
          <p:cNvSpPr/>
          <p:nvPr/>
        </p:nvSpPr>
        <p:spPr>
          <a:xfrm>
            <a:off x="4843188" y="5900281"/>
            <a:ext cx="2708417" cy="461665"/>
          </a:xfrm>
          <a:prstGeom prst="rect">
            <a:avLst/>
          </a:prstGeom>
        </p:spPr>
        <p:txBody>
          <a:bodyPr wrap="square">
            <a:spAutoFit/>
          </a:bodyPr>
          <a:lstStyle/>
          <a:p>
            <a:pPr algn="ctr"/>
            <a:r>
              <a:rPr lang="mi-NZ" sz="1200" b="1" dirty="0">
                <a:latin typeface="Gotham Book" pitchFamily="50" charset="0"/>
                <a:cs typeface="Gotham Book" pitchFamily="50" charset="0"/>
              </a:rPr>
              <a:t>Complex governance </a:t>
            </a:r>
            <a:r>
              <a:rPr lang="mi-NZ" sz="1200" dirty="0">
                <a:latin typeface="Gotham Book" pitchFamily="50" charset="0"/>
                <a:cs typeface="Gotham Book" pitchFamily="50" charset="0"/>
              </a:rPr>
              <a:t>structures and </a:t>
            </a:r>
            <a:r>
              <a:rPr lang="mi-NZ" sz="1200" b="1" dirty="0">
                <a:latin typeface="Gotham Book" pitchFamily="50" charset="0"/>
                <a:cs typeface="Gotham Book" pitchFamily="50" charset="0"/>
              </a:rPr>
              <a:t>reporting</a:t>
            </a:r>
            <a:r>
              <a:rPr lang="mi-NZ" sz="1200" dirty="0">
                <a:latin typeface="Gotham Book" pitchFamily="50" charset="0"/>
                <a:cs typeface="Gotham Book" pitchFamily="50" charset="0"/>
              </a:rPr>
              <a:t> obligations</a:t>
            </a:r>
          </a:p>
        </p:txBody>
      </p:sp>
      <p:sp>
        <p:nvSpPr>
          <p:cNvPr id="11" name="Rectangle 10">
            <a:extLst>
              <a:ext uri="{FF2B5EF4-FFF2-40B4-BE49-F238E27FC236}">
                <a16:creationId xmlns:a16="http://schemas.microsoft.com/office/drawing/2014/main" id="{043832F8-CF49-4343-AA1B-94B13AC47CD7}"/>
              </a:ext>
            </a:extLst>
          </p:cNvPr>
          <p:cNvSpPr/>
          <p:nvPr/>
        </p:nvSpPr>
        <p:spPr>
          <a:xfrm>
            <a:off x="2071725" y="2978766"/>
            <a:ext cx="1704650" cy="1015663"/>
          </a:xfrm>
          <a:prstGeom prst="rect">
            <a:avLst/>
          </a:prstGeom>
        </p:spPr>
        <p:txBody>
          <a:bodyPr wrap="square">
            <a:spAutoFit/>
          </a:bodyPr>
          <a:lstStyle/>
          <a:p>
            <a:pPr algn="r"/>
            <a:r>
              <a:rPr lang="mi-NZ" sz="1200" dirty="0">
                <a:latin typeface="Gotham Book" pitchFamily="50" charset="0"/>
                <a:cs typeface="Gotham Book" pitchFamily="50" charset="0"/>
              </a:rPr>
              <a:t>Different land tenure and asset-ownership </a:t>
            </a:r>
            <a:r>
              <a:rPr lang="mi-NZ" sz="1200" b="1" dirty="0">
                <a:latin typeface="Gotham Book" pitchFamily="50" charset="0"/>
                <a:cs typeface="Gotham Book" pitchFamily="50" charset="0"/>
              </a:rPr>
              <a:t>structures and regulations</a:t>
            </a:r>
          </a:p>
        </p:txBody>
      </p:sp>
      <p:sp>
        <p:nvSpPr>
          <p:cNvPr id="12" name="Rectangle 11">
            <a:extLst>
              <a:ext uri="{FF2B5EF4-FFF2-40B4-BE49-F238E27FC236}">
                <a16:creationId xmlns:a16="http://schemas.microsoft.com/office/drawing/2014/main" id="{D39ABD01-5EB0-4E35-AD64-B4F02D18220F}"/>
              </a:ext>
            </a:extLst>
          </p:cNvPr>
          <p:cNvSpPr/>
          <p:nvPr/>
        </p:nvSpPr>
        <p:spPr>
          <a:xfrm>
            <a:off x="8270436" y="1182674"/>
            <a:ext cx="2059561" cy="830997"/>
          </a:xfrm>
          <a:prstGeom prst="rect">
            <a:avLst/>
          </a:prstGeom>
        </p:spPr>
        <p:txBody>
          <a:bodyPr wrap="square">
            <a:spAutoFit/>
          </a:bodyPr>
          <a:lstStyle/>
          <a:p>
            <a:r>
              <a:rPr lang="mi-NZ" sz="1200" b="1" dirty="0">
                <a:latin typeface="Gotham Book" pitchFamily="50" charset="0"/>
                <a:cs typeface="Gotham Book" pitchFamily="50" charset="0"/>
              </a:rPr>
              <a:t>Values-driven</a:t>
            </a:r>
            <a:r>
              <a:rPr lang="mi-NZ" sz="1200" dirty="0">
                <a:latin typeface="Gotham Book" pitchFamily="50" charset="0"/>
                <a:cs typeface="Gotham Book" pitchFamily="50" charset="0"/>
              </a:rPr>
              <a:t> businesses, often with broad and varied </a:t>
            </a:r>
            <a:r>
              <a:rPr lang="mi-NZ" sz="1200" b="1" dirty="0">
                <a:latin typeface="Gotham Book" pitchFamily="50" charset="0"/>
                <a:cs typeface="Gotham Book" pitchFamily="50" charset="0"/>
              </a:rPr>
              <a:t>community obligations</a:t>
            </a:r>
          </a:p>
        </p:txBody>
      </p:sp>
      <p:sp>
        <p:nvSpPr>
          <p:cNvPr id="13" name="Rectangle 12">
            <a:extLst>
              <a:ext uri="{FF2B5EF4-FFF2-40B4-BE49-F238E27FC236}">
                <a16:creationId xmlns:a16="http://schemas.microsoft.com/office/drawing/2014/main" id="{840A47B8-B749-488C-970B-43354CEB6913}"/>
              </a:ext>
            </a:extLst>
          </p:cNvPr>
          <p:cNvSpPr/>
          <p:nvPr/>
        </p:nvSpPr>
        <p:spPr>
          <a:xfrm>
            <a:off x="8213374" y="4641601"/>
            <a:ext cx="1837633" cy="1200329"/>
          </a:xfrm>
          <a:prstGeom prst="rect">
            <a:avLst/>
          </a:prstGeom>
        </p:spPr>
        <p:txBody>
          <a:bodyPr wrap="square">
            <a:spAutoFit/>
          </a:bodyPr>
          <a:lstStyle/>
          <a:p>
            <a:r>
              <a:rPr lang="mi-NZ" sz="1200" dirty="0">
                <a:latin typeface="Gotham Book" pitchFamily="50" charset="0"/>
                <a:cs typeface="Gotham Book" pitchFamily="50" charset="0"/>
              </a:rPr>
              <a:t>Many based in </a:t>
            </a:r>
            <a:r>
              <a:rPr lang="mi-NZ" sz="1200" b="1" dirty="0">
                <a:latin typeface="Gotham Book" pitchFamily="50" charset="0"/>
                <a:cs typeface="Gotham Book" pitchFamily="50" charset="0"/>
              </a:rPr>
              <a:t>regional</a:t>
            </a:r>
            <a:r>
              <a:rPr lang="mi-NZ" sz="1200" dirty="0">
                <a:latin typeface="Gotham Book" pitchFamily="50" charset="0"/>
                <a:cs typeface="Gotham Book" pitchFamily="50" charset="0"/>
              </a:rPr>
              <a:t> and </a:t>
            </a:r>
            <a:r>
              <a:rPr lang="mi-NZ" sz="1200" b="1" dirty="0">
                <a:latin typeface="Gotham Book" pitchFamily="50" charset="0"/>
                <a:cs typeface="Gotham Book" pitchFamily="50" charset="0"/>
              </a:rPr>
              <a:t>provincial</a:t>
            </a:r>
            <a:r>
              <a:rPr lang="mi-NZ" sz="1200" dirty="0">
                <a:latin typeface="Gotham Book" pitchFamily="50" charset="0"/>
                <a:cs typeface="Gotham Book" pitchFamily="50" charset="0"/>
              </a:rPr>
              <a:t> areas, particularly Iwi, and Māori Trusts and Incorporations</a:t>
            </a:r>
          </a:p>
        </p:txBody>
      </p:sp>
      <p:sp>
        <p:nvSpPr>
          <p:cNvPr id="14" name="Rectangle 13">
            <a:extLst>
              <a:ext uri="{FF2B5EF4-FFF2-40B4-BE49-F238E27FC236}">
                <a16:creationId xmlns:a16="http://schemas.microsoft.com/office/drawing/2014/main" id="{3A2B00AB-8553-4296-B78F-DF5E3A6138C8}"/>
              </a:ext>
            </a:extLst>
          </p:cNvPr>
          <p:cNvSpPr/>
          <p:nvPr/>
        </p:nvSpPr>
        <p:spPr>
          <a:xfrm>
            <a:off x="8631360" y="2794100"/>
            <a:ext cx="1676182" cy="1200329"/>
          </a:xfrm>
          <a:prstGeom prst="rect">
            <a:avLst/>
          </a:prstGeom>
        </p:spPr>
        <p:txBody>
          <a:bodyPr wrap="square">
            <a:spAutoFit/>
          </a:bodyPr>
          <a:lstStyle/>
          <a:p>
            <a:r>
              <a:rPr lang="mi-NZ" sz="1200" b="1" dirty="0">
                <a:latin typeface="Gotham Book" pitchFamily="50" charset="0"/>
                <a:cs typeface="Gotham Book" pitchFamily="50" charset="0"/>
              </a:rPr>
              <a:t>Intergenerational </a:t>
            </a:r>
            <a:r>
              <a:rPr lang="mi-NZ" sz="1200" dirty="0">
                <a:latin typeface="Gotham Book" pitchFamily="50" charset="0"/>
                <a:cs typeface="Gotham Book" pitchFamily="50" charset="0"/>
              </a:rPr>
              <a:t>approach to investment and resource use – </a:t>
            </a:r>
          </a:p>
          <a:p>
            <a:r>
              <a:rPr lang="mi-NZ" sz="1200" dirty="0">
                <a:latin typeface="Gotham Book" pitchFamily="50" charset="0"/>
                <a:cs typeface="Gotham Book" pitchFamily="50" charset="0"/>
              </a:rPr>
              <a:t>225 year strategic </a:t>
            </a:r>
          </a:p>
          <a:p>
            <a:r>
              <a:rPr lang="mi-NZ" sz="1200" dirty="0">
                <a:latin typeface="Gotham Book" pitchFamily="50" charset="0"/>
                <a:cs typeface="Gotham Book" pitchFamily="50" charset="0"/>
              </a:rPr>
              <a:t>plan</a:t>
            </a:r>
          </a:p>
        </p:txBody>
      </p:sp>
      <p:sp>
        <p:nvSpPr>
          <p:cNvPr id="15" name="Rectangle 14">
            <a:extLst>
              <a:ext uri="{FF2B5EF4-FFF2-40B4-BE49-F238E27FC236}">
                <a16:creationId xmlns:a16="http://schemas.microsoft.com/office/drawing/2014/main" id="{24568AE5-CDAC-4862-9768-F9F8F07C57E1}"/>
              </a:ext>
            </a:extLst>
          </p:cNvPr>
          <p:cNvSpPr/>
          <p:nvPr/>
        </p:nvSpPr>
        <p:spPr>
          <a:xfrm>
            <a:off x="2227260" y="4699952"/>
            <a:ext cx="2070298" cy="1200329"/>
          </a:xfrm>
          <a:prstGeom prst="rect">
            <a:avLst/>
          </a:prstGeom>
          <a:noFill/>
        </p:spPr>
        <p:txBody>
          <a:bodyPr wrap="square">
            <a:spAutoFit/>
          </a:bodyPr>
          <a:lstStyle/>
          <a:p>
            <a:pPr algn="r"/>
            <a:r>
              <a:rPr lang="mi-NZ" sz="1200" dirty="0">
                <a:latin typeface="Gotham Book" pitchFamily="50" charset="0"/>
                <a:cs typeface="Gotham Book" pitchFamily="50" charset="0"/>
              </a:rPr>
              <a:t>Willingness to </a:t>
            </a:r>
            <a:r>
              <a:rPr lang="mi-NZ" sz="1200" b="1" dirty="0">
                <a:latin typeface="Gotham Book" pitchFamily="50" charset="0"/>
                <a:cs typeface="Gotham Book" pitchFamily="50" charset="0"/>
              </a:rPr>
              <a:t>collaborate, </a:t>
            </a:r>
            <a:r>
              <a:rPr lang="mi-NZ" sz="1200" dirty="0">
                <a:latin typeface="Gotham Book" pitchFamily="50" charset="0"/>
                <a:cs typeface="Gotham Book" pitchFamily="50" charset="0"/>
              </a:rPr>
              <a:t>both formally and informally, as well as tuakana-teina* relationships to support others</a:t>
            </a:r>
          </a:p>
        </p:txBody>
      </p:sp>
      <p:pic>
        <p:nvPicPr>
          <p:cNvPr id="16" name="Graphic 15" descr="Home">
            <a:extLst>
              <a:ext uri="{FF2B5EF4-FFF2-40B4-BE49-F238E27FC236}">
                <a16:creationId xmlns:a16="http://schemas.microsoft.com/office/drawing/2014/main" id="{41A6296A-665A-4FA1-9E08-779A842F06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3802" y="5254933"/>
            <a:ext cx="586997" cy="586997"/>
          </a:xfrm>
          <a:prstGeom prst="rect">
            <a:avLst/>
          </a:prstGeom>
        </p:spPr>
      </p:pic>
      <p:sp>
        <p:nvSpPr>
          <p:cNvPr id="17" name="object 9">
            <a:extLst>
              <a:ext uri="{FF2B5EF4-FFF2-40B4-BE49-F238E27FC236}">
                <a16:creationId xmlns:a16="http://schemas.microsoft.com/office/drawing/2014/main" id="{2F89CD52-F7AB-4AC6-80EE-9261D0FA98FC}"/>
              </a:ext>
            </a:extLst>
          </p:cNvPr>
          <p:cNvSpPr txBox="1"/>
          <p:nvPr/>
        </p:nvSpPr>
        <p:spPr>
          <a:xfrm>
            <a:off x="76465" y="4147352"/>
            <a:ext cx="1323382" cy="369332"/>
          </a:xfrm>
          <a:prstGeom prst="rect">
            <a:avLst/>
          </a:prstGeom>
        </p:spPr>
        <p:txBody>
          <a:bodyPr vert="horz" wrap="square" lIns="0" tIns="0" rIns="0" bIns="0" rtlCol="0">
            <a:spAutoFit/>
          </a:bodyPr>
          <a:lstStyle/>
          <a:p>
            <a:pPr algn="ctr">
              <a:tabLst>
                <a:tab pos="725324" algn="l"/>
              </a:tabLst>
            </a:pPr>
            <a:r>
              <a:rPr lang="en-NZ" sz="1200" b="1" dirty="0">
                <a:solidFill>
                  <a:schemeClr val="bg1"/>
                </a:solidFill>
                <a:cs typeface="Arial"/>
              </a:rPr>
              <a:t>LAND TRUSTS &amp; INCs</a:t>
            </a:r>
            <a:endParaRPr lang="en-NZ" sz="1200" b="1" baseline="30000" dirty="0">
              <a:solidFill>
                <a:schemeClr val="bg1"/>
              </a:solidFill>
              <a:cs typeface="Arial"/>
            </a:endParaRPr>
          </a:p>
        </p:txBody>
      </p:sp>
      <p:sp>
        <p:nvSpPr>
          <p:cNvPr id="18" name="TextBox 17">
            <a:extLst>
              <a:ext uri="{FF2B5EF4-FFF2-40B4-BE49-F238E27FC236}">
                <a16:creationId xmlns:a16="http://schemas.microsoft.com/office/drawing/2014/main" id="{C011795C-5494-47B7-B07E-9F3BC97AD1E7}"/>
              </a:ext>
            </a:extLst>
          </p:cNvPr>
          <p:cNvSpPr txBox="1"/>
          <p:nvPr/>
        </p:nvSpPr>
        <p:spPr>
          <a:xfrm>
            <a:off x="-8148" y="5931978"/>
            <a:ext cx="1579409" cy="738664"/>
          </a:xfrm>
          <a:prstGeom prst="rect">
            <a:avLst/>
          </a:prstGeom>
          <a:noFill/>
        </p:spPr>
        <p:txBody>
          <a:bodyPr wrap="square" rtlCol="0">
            <a:spAutoFit/>
          </a:bodyPr>
          <a:lstStyle/>
          <a:p>
            <a:pPr algn="ctr"/>
            <a:r>
              <a:rPr lang="en-NZ" sz="1400" dirty="0">
                <a:solidFill>
                  <a:schemeClr val="bg1"/>
                </a:solidFill>
              </a:rPr>
              <a:t>12,000 +</a:t>
            </a:r>
          </a:p>
          <a:p>
            <a:pPr algn="ctr"/>
            <a:r>
              <a:rPr lang="en-NZ" sz="1400" dirty="0">
                <a:solidFill>
                  <a:schemeClr val="bg1"/>
                </a:solidFill>
              </a:rPr>
              <a:t>M</a:t>
            </a:r>
            <a:r>
              <a:rPr lang="en-NZ" sz="1400" dirty="0">
                <a:solidFill>
                  <a:schemeClr val="bg1"/>
                </a:solidFill>
                <a:latin typeface="Calibri" panose="020F0502020204030204" pitchFamily="34" charset="0"/>
                <a:cs typeface="Calibri" panose="020F0502020204030204" pitchFamily="34" charset="0"/>
              </a:rPr>
              <a:t>ā</a:t>
            </a:r>
            <a:r>
              <a:rPr lang="en-NZ" sz="1400" dirty="0">
                <a:solidFill>
                  <a:schemeClr val="bg1"/>
                </a:solidFill>
              </a:rPr>
              <a:t>ori land trusts &amp; incorporations</a:t>
            </a:r>
          </a:p>
        </p:txBody>
      </p:sp>
      <p:pic>
        <p:nvPicPr>
          <p:cNvPr id="19" name="Graphic 18" descr="Forest scene">
            <a:extLst>
              <a:ext uri="{FF2B5EF4-FFF2-40B4-BE49-F238E27FC236}">
                <a16:creationId xmlns:a16="http://schemas.microsoft.com/office/drawing/2014/main" id="{A8A2777A-9E37-40E6-A9A5-DD42703DBEB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7198" y="2553234"/>
            <a:ext cx="801917" cy="801917"/>
          </a:xfrm>
          <a:prstGeom prst="rect">
            <a:avLst/>
          </a:prstGeom>
        </p:spPr>
      </p:pic>
      <p:sp>
        <p:nvSpPr>
          <p:cNvPr id="20" name="object 9">
            <a:extLst>
              <a:ext uri="{FF2B5EF4-FFF2-40B4-BE49-F238E27FC236}">
                <a16:creationId xmlns:a16="http://schemas.microsoft.com/office/drawing/2014/main" id="{CFB0D7AD-E433-44D2-81F7-24107B78F7F6}"/>
              </a:ext>
            </a:extLst>
          </p:cNvPr>
          <p:cNvSpPr txBox="1"/>
          <p:nvPr/>
        </p:nvSpPr>
        <p:spPr>
          <a:xfrm>
            <a:off x="422701" y="2337790"/>
            <a:ext cx="596925" cy="215444"/>
          </a:xfrm>
          <a:prstGeom prst="rect">
            <a:avLst/>
          </a:prstGeom>
        </p:spPr>
        <p:txBody>
          <a:bodyPr vert="horz" wrap="square" lIns="0" tIns="0" rIns="0" bIns="0" rtlCol="0">
            <a:spAutoFit/>
          </a:bodyPr>
          <a:lstStyle/>
          <a:p>
            <a:pPr algn="ctr">
              <a:tabLst>
                <a:tab pos="725324" algn="l"/>
              </a:tabLst>
            </a:pPr>
            <a:r>
              <a:rPr lang="en-NZ" sz="1400" b="1" dirty="0">
                <a:solidFill>
                  <a:schemeClr val="bg1"/>
                </a:solidFill>
                <a:cs typeface="Arial"/>
              </a:rPr>
              <a:t>ASSETS</a:t>
            </a:r>
            <a:endParaRPr lang="en-NZ" sz="1400" b="1" baseline="30000" dirty="0">
              <a:solidFill>
                <a:schemeClr val="bg1"/>
              </a:solidFill>
              <a:cs typeface="Arial"/>
            </a:endParaRPr>
          </a:p>
        </p:txBody>
      </p:sp>
      <p:sp>
        <p:nvSpPr>
          <p:cNvPr id="21" name="TextBox 20">
            <a:extLst>
              <a:ext uri="{FF2B5EF4-FFF2-40B4-BE49-F238E27FC236}">
                <a16:creationId xmlns:a16="http://schemas.microsoft.com/office/drawing/2014/main" id="{276B897A-BACF-49F8-B1A7-B91F6C8C91DA}"/>
              </a:ext>
            </a:extLst>
          </p:cNvPr>
          <p:cNvSpPr txBox="1"/>
          <p:nvPr/>
        </p:nvSpPr>
        <p:spPr>
          <a:xfrm>
            <a:off x="-92268" y="3284806"/>
            <a:ext cx="1579409" cy="523220"/>
          </a:xfrm>
          <a:prstGeom prst="rect">
            <a:avLst/>
          </a:prstGeom>
          <a:noFill/>
        </p:spPr>
        <p:txBody>
          <a:bodyPr wrap="square" rtlCol="0">
            <a:spAutoFit/>
          </a:bodyPr>
          <a:lstStyle/>
          <a:p>
            <a:pPr algn="ctr"/>
            <a:r>
              <a:rPr lang="en-NZ" sz="1400" dirty="0">
                <a:solidFill>
                  <a:schemeClr val="bg1"/>
                </a:solidFill>
              </a:rPr>
              <a:t>$70b</a:t>
            </a:r>
          </a:p>
          <a:p>
            <a:pPr algn="ctr"/>
            <a:r>
              <a:rPr lang="en-NZ" sz="1400" dirty="0">
                <a:solidFill>
                  <a:schemeClr val="bg1"/>
                </a:solidFill>
              </a:rPr>
              <a:t>M</a:t>
            </a:r>
            <a:r>
              <a:rPr lang="en-NZ" sz="1400" dirty="0">
                <a:solidFill>
                  <a:schemeClr val="bg1"/>
                </a:solidFill>
                <a:latin typeface="Calibri" panose="020F0502020204030204" pitchFamily="34" charset="0"/>
                <a:cs typeface="Calibri" panose="020F0502020204030204" pitchFamily="34" charset="0"/>
              </a:rPr>
              <a:t>ā</a:t>
            </a:r>
            <a:r>
              <a:rPr lang="en-NZ" sz="1400" dirty="0">
                <a:solidFill>
                  <a:schemeClr val="bg1"/>
                </a:solidFill>
              </a:rPr>
              <a:t>ori asset base</a:t>
            </a:r>
          </a:p>
        </p:txBody>
      </p:sp>
      <p:sp>
        <p:nvSpPr>
          <p:cNvPr id="22" name="object 9">
            <a:extLst>
              <a:ext uri="{FF2B5EF4-FFF2-40B4-BE49-F238E27FC236}">
                <a16:creationId xmlns:a16="http://schemas.microsoft.com/office/drawing/2014/main" id="{5877BCE1-6C1A-4193-870E-58DCCC11F04A}"/>
              </a:ext>
            </a:extLst>
          </p:cNvPr>
          <p:cNvSpPr txBox="1"/>
          <p:nvPr/>
        </p:nvSpPr>
        <p:spPr>
          <a:xfrm>
            <a:off x="5167" y="215192"/>
            <a:ext cx="1384541" cy="430887"/>
          </a:xfrm>
          <a:prstGeom prst="rect">
            <a:avLst/>
          </a:prstGeom>
          <a:noFill/>
        </p:spPr>
        <p:txBody>
          <a:bodyPr vert="horz" wrap="square" lIns="0" tIns="0" rIns="0" bIns="0" rtlCol="0">
            <a:spAutoFit/>
          </a:bodyPr>
          <a:lstStyle/>
          <a:p>
            <a:pPr algn="ctr">
              <a:tabLst>
                <a:tab pos="725324" algn="l"/>
              </a:tabLst>
            </a:pPr>
            <a:r>
              <a:rPr lang="en-NZ" sz="1400" b="1" dirty="0">
                <a:solidFill>
                  <a:schemeClr val="bg1"/>
                </a:solidFill>
                <a:cs typeface="Arial"/>
              </a:rPr>
              <a:t>YOUNG POPULATION</a:t>
            </a:r>
            <a:endParaRPr lang="en-NZ" sz="1400" b="1" baseline="30000" dirty="0">
              <a:solidFill>
                <a:schemeClr val="bg1"/>
              </a:solidFill>
              <a:cs typeface="Arial"/>
            </a:endParaRPr>
          </a:p>
        </p:txBody>
      </p:sp>
      <p:sp>
        <p:nvSpPr>
          <p:cNvPr id="23" name="TextBox 22">
            <a:extLst>
              <a:ext uri="{FF2B5EF4-FFF2-40B4-BE49-F238E27FC236}">
                <a16:creationId xmlns:a16="http://schemas.microsoft.com/office/drawing/2014/main" id="{9E5F2E0E-89C1-423C-8D45-D0CC985D2B26}"/>
              </a:ext>
            </a:extLst>
          </p:cNvPr>
          <p:cNvSpPr txBox="1"/>
          <p:nvPr/>
        </p:nvSpPr>
        <p:spPr>
          <a:xfrm>
            <a:off x="-8148" y="1366640"/>
            <a:ext cx="1464443" cy="738664"/>
          </a:xfrm>
          <a:prstGeom prst="rect">
            <a:avLst/>
          </a:prstGeom>
          <a:noFill/>
        </p:spPr>
        <p:txBody>
          <a:bodyPr wrap="square" rtlCol="0">
            <a:spAutoFit/>
          </a:bodyPr>
          <a:lstStyle/>
          <a:p>
            <a:pPr algn="ctr"/>
            <a:r>
              <a:rPr lang="en-NZ" sz="1400" dirty="0">
                <a:solidFill>
                  <a:schemeClr val="bg1"/>
                </a:solidFill>
              </a:rPr>
              <a:t>70%</a:t>
            </a:r>
          </a:p>
          <a:p>
            <a:pPr algn="ctr"/>
            <a:r>
              <a:rPr lang="en-NZ" sz="1400" dirty="0">
                <a:solidFill>
                  <a:schemeClr val="bg1"/>
                </a:solidFill>
              </a:rPr>
              <a:t>M</a:t>
            </a:r>
            <a:r>
              <a:rPr lang="en-NZ" sz="1400" dirty="0">
                <a:solidFill>
                  <a:schemeClr val="bg1"/>
                </a:solidFill>
                <a:latin typeface="Calibri" panose="020F0502020204030204" pitchFamily="34" charset="0"/>
                <a:cs typeface="Calibri" panose="020F0502020204030204" pitchFamily="34" charset="0"/>
              </a:rPr>
              <a:t>ā</a:t>
            </a:r>
            <a:r>
              <a:rPr lang="en-NZ" sz="1400" dirty="0">
                <a:solidFill>
                  <a:schemeClr val="bg1"/>
                </a:solidFill>
              </a:rPr>
              <a:t>ori are under 40 </a:t>
            </a:r>
            <a:r>
              <a:rPr lang="en-NZ" sz="1400" dirty="0" err="1">
                <a:solidFill>
                  <a:schemeClr val="bg1"/>
                </a:solidFill>
              </a:rPr>
              <a:t>yrs</a:t>
            </a:r>
            <a:endParaRPr lang="en-NZ" sz="1400" dirty="0">
              <a:solidFill>
                <a:schemeClr val="bg1"/>
              </a:solidFill>
            </a:endParaRPr>
          </a:p>
        </p:txBody>
      </p:sp>
      <p:pic>
        <p:nvPicPr>
          <p:cNvPr id="24" name="Graphic 23" descr="Group">
            <a:extLst>
              <a:ext uri="{FF2B5EF4-FFF2-40B4-BE49-F238E27FC236}">
                <a16:creationId xmlns:a16="http://schemas.microsoft.com/office/drawing/2014/main" id="{9F5872C5-9667-4365-9E43-BBFE939DC96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7755" y="743280"/>
            <a:ext cx="673824" cy="673824"/>
          </a:xfrm>
          <a:prstGeom prst="rect">
            <a:avLst/>
          </a:prstGeom>
        </p:spPr>
      </p:pic>
      <p:sp>
        <p:nvSpPr>
          <p:cNvPr id="3" name="Oval 2">
            <a:extLst>
              <a:ext uri="{FF2B5EF4-FFF2-40B4-BE49-F238E27FC236}">
                <a16:creationId xmlns:a16="http://schemas.microsoft.com/office/drawing/2014/main" id="{6801B905-CE09-45E7-9BBB-1A629E1349C9}"/>
              </a:ext>
            </a:extLst>
          </p:cNvPr>
          <p:cNvSpPr/>
          <p:nvPr/>
        </p:nvSpPr>
        <p:spPr>
          <a:xfrm>
            <a:off x="5819433" y="2732359"/>
            <a:ext cx="1099982" cy="107566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sz="1200" b="1" dirty="0"/>
              <a:t>Tukorehe</a:t>
            </a:r>
            <a:endParaRPr lang="en-NZ" sz="1200" b="1" dirty="0"/>
          </a:p>
        </p:txBody>
      </p:sp>
      <p:sp>
        <p:nvSpPr>
          <p:cNvPr id="46" name="TextBox 45">
            <a:extLst>
              <a:ext uri="{FF2B5EF4-FFF2-40B4-BE49-F238E27FC236}">
                <a16:creationId xmlns:a16="http://schemas.microsoft.com/office/drawing/2014/main" id="{A91AF704-21B1-4DB5-8F73-240245251155}"/>
              </a:ext>
            </a:extLst>
          </p:cNvPr>
          <p:cNvSpPr txBox="1"/>
          <p:nvPr/>
        </p:nvSpPr>
        <p:spPr>
          <a:xfrm>
            <a:off x="10372169" y="1080192"/>
            <a:ext cx="1633027" cy="4985980"/>
          </a:xfrm>
          <a:prstGeom prst="rect">
            <a:avLst/>
          </a:prstGeom>
          <a:noFill/>
        </p:spPr>
        <p:txBody>
          <a:bodyPr wrap="square" rtlCol="0">
            <a:spAutoFit/>
          </a:bodyPr>
          <a:lstStyle/>
          <a:p>
            <a:pPr algn="ctr"/>
            <a:r>
              <a:rPr lang="mi-NZ" sz="1600" b="1" dirty="0">
                <a:solidFill>
                  <a:schemeClr val="accent2"/>
                </a:solidFill>
              </a:rPr>
              <a:t>Economic Drivers</a:t>
            </a:r>
          </a:p>
          <a:p>
            <a:endParaRPr lang="mi-NZ" sz="1600" dirty="0">
              <a:solidFill>
                <a:schemeClr val="accent2"/>
              </a:solidFill>
            </a:endParaRPr>
          </a:p>
          <a:p>
            <a:endParaRPr lang="mi-NZ" sz="1600" dirty="0">
              <a:solidFill>
                <a:schemeClr val="accent2"/>
              </a:solidFill>
            </a:endParaRPr>
          </a:p>
          <a:p>
            <a:pPr marL="285750" indent="-285750">
              <a:buFont typeface="Arial" panose="020B0604020202020204" pitchFamily="34" charset="0"/>
              <a:buChar char="•"/>
            </a:pPr>
            <a:r>
              <a:rPr lang="mi-NZ" sz="1600" dirty="0">
                <a:solidFill>
                  <a:schemeClr val="accent2"/>
                </a:solidFill>
              </a:rPr>
              <a:t>Taiao</a:t>
            </a:r>
          </a:p>
          <a:p>
            <a:pPr marL="285750" indent="-285750">
              <a:buFont typeface="Arial" panose="020B0604020202020204" pitchFamily="34" charset="0"/>
              <a:buChar char="•"/>
            </a:pPr>
            <a:r>
              <a:rPr lang="mi-NZ" sz="1600" dirty="0">
                <a:solidFill>
                  <a:schemeClr val="accent2"/>
                </a:solidFill>
              </a:rPr>
              <a:t>Taonga Tuku-iho</a:t>
            </a:r>
          </a:p>
          <a:p>
            <a:pPr marL="285750" indent="-285750">
              <a:buFont typeface="Arial" panose="020B0604020202020204" pitchFamily="34" charset="0"/>
              <a:buChar char="•"/>
            </a:pPr>
            <a:r>
              <a:rPr lang="mi-NZ" sz="1600" dirty="0">
                <a:solidFill>
                  <a:schemeClr val="accent2"/>
                </a:solidFill>
              </a:rPr>
              <a:t>People</a:t>
            </a:r>
          </a:p>
          <a:p>
            <a:pPr marL="285750" indent="-285750">
              <a:buFont typeface="Arial" panose="020B0604020202020204" pitchFamily="34" charset="0"/>
              <a:buChar char="•"/>
            </a:pPr>
            <a:r>
              <a:rPr lang="mi-NZ" sz="1600" dirty="0">
                <a:solidFill>
                  <a:schemeClr val="accent2"/>
                </a:solidFill>
              </a:rPr>
              <a:t>Entities</a:t>
            </a:r>
            <a:endParaRPr lang="en-NZ" sz="1600" dirty="0">
              <a:solidFill>
                <a:schemeClr val="accent2"/>
              </a:solidFill>
            </a:endParaRPr>
          </a:p>
          <a:p>
            <a:pPr marL="285750" indent="-285750">
              <a:buFont typeface="Arial" panose="020B0604020202020204" pitchFamily="34" charset="0"/>
              <a:buChar char="•"/>
            </a:pPr>
            <a:r>
              <a:rPr lang="mi-NZ" sz="1600" dirty="0">
                <a:solidFill>
                  <a:schemeClr val="accent2"/>
                </a:solidFill>
              </a:rPr>
              <a:t>Leadership</a:t>
            </a:r>
          </a:p>
          <a:p>
            <a:pPr marL="285750" indent="-285750">
              <a:buFont typeface="Arial" panose="020B0604020202020204" pitchFamily="34" charset="0"/>
              <a:buChar char="•"/>
            </a:pPr>
            <a:r>
              <a:rPr lang="mi-NZ" sz="1600" dirty="0">
                <a:solidFill>
                  <a:schemeClr val="accent2"/>
                </a:solidFill>
              </a:rPr>
              <a:t>Impact, Outcomes, Priorities</a:t>
            </a:r>
          </a:p>
          <a:p>
            <a:pPr marL="285750" indent="-285750">
              <a:buFont typeface="Arial" panose="020B0604020202020204" pitchFamily="34" charset="0"/>
              <a:buChar char="•"/>
            </a:pPr>
            <a:r>
              <a:rPr lang="mi-NZ" sz="1600" dirty="0">
                <a:solidFill>
                  <a:schemeClr val="accent2"/>
                </a:solidFill>
              </a:rPr>
              <a:t>Relationships</a:t>
            </a:r>
          </a:p>
          <a:p>
            <a:pPr marL="285750" indent="-285750">
              <a:buFont typeface="Arial" panose="020B0604020202020204" pitchFamily="34" charset="0"/>
              <a:buChar char="•"/>
            </a:pPr>
            <a:r>
              <a:rPr lang="mi-NZ" sz="1600" dirty="0">
                <a:solidFill>
                  <a:schemeClr val="accent2"/>
                </a:solidFill>
              </a:rPr>
              <a:t>Properity</a:t>
            </a:r>
          </a:p>
          <a:p>
            <a:pPr marL="285750" indent="-285750">
              <a:buFont typeface="Arial" panose="020B0604020202020204" pitchFamily="34" charset="0"/>
              <a:buChar char="•"/>
            </a:pPr>
            <a:r>
              <a:rPr lang="mi-NZ" sz="1600" dirty="0">
                <a:solidFill>
                  <a:schemeClr val="accent2"/>
                </a:solidFill>
              </a:rPr>
              <a:t>Mana </a:t>
            </a:r>
          </a:p>
          <a:p>
            <a:pPr marL="285750" indent="-285750">
              <a:buFont typeface="Arial" panose="020B0604020202020204" pitchFamily="34" charset="0"/>
              <a:buChar char="•"/>
            </a:pPr>
            <a:r>
              <a:rPr lang="mi-NZ" sz="1600" dirty="0">
                <a:solidFill>
                  <a:schemeClr val="accent2"/>
                </a:solidFill>
              </a:rPr>
              <a:t>Hauora</a:t>
            </a:r>
          </a:p>
          <a:p>
            <a:pPr marL="285750" indent="-285750">
              <a:buFont typeface="Arial" panose="020B0604020202020204" pitchFamily="34" charset="0"/>
              <a:buChar char="•"/>
            </a:pPr>
            <a:endParaRPr lang="mi-NZ" sz="1600" dirty="0">
              <a:solidFill>
                <a:schemeClr val="accent2"/>
              </a:solidFill>
            </a:endParaRPr>
          </a:p>
          <a:p>
            <a:pPr marL="285750" indent="-285750">
              <a:buFont typeface="Arial" panose="020B0604020202020204" pitchFamily="34" charset="0"/>
              <a:buChar char="•"/>
            </a:pPr>
            <a:endParaRPr lang="mi-NZ" sz="1600" dirty="0">
              <a:solidFill>
                <a:schemeClr val="accent2"/>
              </a:solidFill>
            </a:endParaRPr>
          </a:p>
          <a:p>
            <a:pPr algn="ctr"/>
            <a:r>
              <a:rPr lang="mi-NZ" sz="1400" i="1" dirty="0">
                <a:solidFill>
                  <a:schemeClr val="accent2"/>
                </a:solidFill>
              </a:rPr>
              <a:t>He kai kei āku ringa</a:t>
            </a:r>
          </a:p>
        </p:txBody>
      </p:sp>
    </p:spTree>
    <p:extLst>
      <p:ext uri="{BB962C8B-B14F-4D97-AF65-F5344CB8AC3E}">
        <p14:creationId xmlns:p14="http://schemas.microsoft.com/office/powerpoint/2010/main" val="3808588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mountain, outdoor, nature, land&#10;&#10;Description automatically generated">
            <a:extLst>
              <a:ext uri="{FF2B5EF4-FFF2-40B4-BE49-F238E27FC236}">
                <a16:creationId xmlns:a16="http://schemas.microsoft.com/office/drawing/2014/main" id="{40C5D0B2-8AC2-CCF0-93AF-EFD49A1575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0219"/>
            <a:ext cx="12289161" cy="7275963"/>
          </a:xfrm>
          <a:prstGeom prst="rect">
            <a:avLst/>
          </a:prstGeom>
        </p:spPr>
      </p:pic>
    </p:spTree>
    <p:extLst>
      <p:ext uri="{BB962C8B-B14F-4D97-AF65-F5344CB8AC3E}">
        <p14:creationId xmlns:p14="http://schemas.microsoft.com/office/powerpoint/2010/main" val="328539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82431B-02CB-471C-6C5E-592682F005FB}"/>
              </a:ext>
            </a:extLst>
          </p:cNvPr>
          <p:cNvPicPr>
            <a:picLocks noChangeAspect="1"/>
          </p:cNvPicPr>
          <p:nvPr/>
        </p:nvPicPr>
        <p:blipFill>
          <a:blip r:embed="rId2"/>
          <a:stretch>
            <a:fillRect/>
          </a:stretch>
        </p:blipFill>
        <p:spPr>
          <a:xfrm>
            <a:off x="10966906" y="-9939"/>
            <a:ext cx="1225094" cy="6858000"/>
          </a:xfrm>
          <a:prstGeom prst="rect">
            <a:avLst/>
          </a:prstGeom>
        </p:spPr>
      </p:pic>
      <p:pic>
        <p:nvPicPr>
          <p:cNvPr id="5" name="Picture 4">
            <a:extLst>
              <a:ext uri="{FF2B5EF4-FFF2-40B4-BE49-F238E27FC236}">
                <a16:creationId xmlns:a16="http://schemas.microsoft.com/office/drawing/2014/main" id="{FC5C8D3D-53AF-EF4C-0EC2-97219932B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329" y="-710678"/>
            <a:ext cx="9735341" cy="7568678"/>
          </a:xfrm>
          <a:prstGeom prst="rect">
            <a:avLst/>
          </a:prstGeom>
        </p:spPr>
      </p:pic>
      <p:pic>
        <p:nvPicPr>
          <p:cNvPr id="6" name="Picture 5">
            <a:extLst>
              <a:ext uri="{FF2B5EF4-FFF2-40B4-BE49-F238E27FC236}">
                <a16:creationId xmlns:a16="http://schemas.microsoft.com/office/drawing/2014/main" id="{33E0086B-A543-BA08-7CA2-BB9A33F87846}"/>
              </a:ext>
            </a:extLst>
          </p:cNvPr>
          <p:cNvPicPr>
            <a:picLocks noChangeAspect="1"/>
          </p:cNvPicPr>
          <p:nvPr/>
        </p:nvPicPr>
        <p:blipFill>
          <a:blip r:embed="rId4"/>
          <a:stretch>
            <a:fillRect/>
          </a:stretch>
        </p:blipFill>
        <p:spPr>
          <a:xfrm>
            <a:off x="2610" y="0"/>
            <a:ext cx="1228896" cy="6896042"/>
          </a:xfrm>
          <a:prstGeom prst="rect">
            <a:avLst/>
          </a:prstGeom>
        </p:spPr>
      </p:pic>
    </p:spTree>
    <p:extLst>
      <p:ext uri="{BB962C8B-B14F-4D97-AF65-F5344CB8AC3E}">
        <p14:creationId xmlns:p14="http://schemas.microsoft.com/office/powerpoint/2010/main" val="113794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DE09C1D6-2459-819F-8650-9D8E24CC4C01}"/>
              </a:ext>
            </a:extLst>
          </p:cNvPr>
          <p:cNvPicPr>
            <a:picLocks noChangeAspect="1"/>
          </p:cNvPicPr>
          <p:nvPr/>
        </p:nvPicPr>
        <p:blipFill rotWithShape="1">
          <a:blip r:embed="rId2">
            <a:extLst>
              <a:ext uri="{28A0092B-C50C-407E-A947-70E740481C1C}">
                <a14:useLocalDpi xmlns:a14="http://schemas.microsoft.com/office/drawing/2010/main" val="0"/>
              </a:ext>
            </a:extLst>
          </a:blip>
          <a:srcRect t="7628" r="253" b="42029"/>
          <a:stretch/>
        </p:blipFill>
        <p:spPr>
          <a:xfrm>
            <a:off x="1511300" y="-15549"/>
            <a:ext cx="9627926" cy="6873549"/>
          </a:xfrm>
          <a:prstGeom prst="rect">
            <a:avLst/>
          </a:prstGeom>
        </p:spPr>
      </p:pic>
      <p:pic>
        <p:nvPicPr>
          <p:cNvPr id="3" name="Picture 2">
            <a:extLst>
              <a:ext uri="{FF2B5EF4-FFF2-40B4-BE49-F238E27FC236}">
                <a16:creationId xmlns:a16="http://schemas.microsoft.com/office/drawing/2014/main" id="{29467B8B-E082-7D25-C988-C1FCD508D408}"/>
              </a:ext>
            </a:extLst>
          </p:cNvPr>
          <p:cNvPicPr>
            <a:picLocks noChangeAspect="1"/>
          </p:cNvPicPr>
          <p:nvPr/>
        </p:nvPicPr>
        <p:blipFill>
          <a:blip r:embed="rId3"/>
          <a:stretch>
            <a:fillRect/>
          </a:stretch>
        </p:blipFill>
        <p:spPr>
          <a:xfrm>
            <a:off x="2610" y="0"/>
            <a:ext cx="1228896" cy="6896042"/>
          </a:xfrm>
          <a:prstGeom prst="rect">
            <a:avLst/>
          </a:prstGeom>
        </p:spPr>
      </p:pic>
      <p:pic>
        <p:nvPicPr>
          <p:cNvPr id="4" name="Picture 3">
            <a:extLst>
              <a:ext uri="{FF2B5EF4-FFF2-40B4-BE49-F238E27FC236}">
                <a16:creationId xmlns:a16="http://schemas.microsoft.com/office/drawing/2014/main" id="{B8C30DF2-2A21-6F48-87DD-0C8860F45ED5}"/>
              </a:ext>
            </a:extLst>
          </p:cNvPr>
          <p:cNvPicPr>
            <a:picLocks noChangeAspect="1"/>
          </p:cNvPicPr>
          <p:nvPr/>
        </p:nvPicPr>
        <p:blipFill>
          <a:blip r:embed="rId3"/>
          <a:stretch>
            <a:fillRect/>
          </a:stretch>
        </p:blipFill>
        <p:spPr>
          <a:xfrm>
            <a:off x="10963104" y="0"/>
            <a:ext cx="1228896" cy="6896042"/>
          </a:xfrm>
          <a:prstGeom prst="rect">
            <a:avLst/>
          </a:prstGeom>
        </p:spPr>
      </p:pic>
    </p:spTree>
    <p:extLst>
      <p:ext uri="{BB962C8B-B14F-4D97-AF65-F5344CB8AC3E}">
        <p14:creationId xmlns:p14="http://schemas.microsoft.com/office/powerpoint/2010/main" val="2482402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97E610-A431-2829-13FF-84D0E12C3A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621311" cy="6858000"/>
          </a:xfrm>
          <a:prstGeom prst="rect">
            <a:avLst/>
          </a:prstGeom>
        </p:spPr>
      </p:pic>
      <p:pic>
        <p:nvPicPr>
          <p:cNvPr id="6" name="Picture 5">
            <a:extLst>
              <a:ext uri="{FF2B5EF4-FFF2-40B4-BE49-F238E27FC236}">
                <a16:creationId xmlns:a16="http://schemas.microsoft.com/office/drawing/2014/main" id="{30C570E0-8B89-F30C-A754-6766395A01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191249" y="857249"/>
            <a:ext cx="6858001" cy="5143501"/>
          </a:xfrm>
          <a:prstGeom prst="rect">
            <a:avLst/>
          </a:prstGeom>
        </p:spPr>
      </p:pic>
      <p:pic>
        <p:nvPicPr>
          <p:cNvPr id="5" name="Picture 4">
            <a:extLst>
              <a:ext uri="{FF2B5EF4-FFF2-40B4-BE49-F238E27FC236}">
                <a16:creationId xmlns:a16="http://schemas.microsoft.com/office/drawing/2014/main" id="{080540A1-FF20-5CF0-F236-A10ECBB117A9}"/>
              </a:ext>
            </a:extLst>
          </p:cNvPr>
          <p:cNvPicPr>
            <a:picLocks noChangeAspect="1"/>
          </p:cNvPicPr>
          <p:nvPr/>
        </p:nvPicPr>
        <p:blipFill>
          <a:blip r:embed="rId4"/>
          <a:stretch>
            <a:fillRect/>
          </a:stretch>
        </p:blipFill>
        <p:spPr>
          <a:xfrm>
            <a:off x="5720457" y="0"/>
            <a:ext cx="1228896" cy="6896042"/>
          </a:xfrm>
          <a:prstGeom prst="rect">
            <a:avLst/>
          </a:prstGeom>
        </p:spPr>
      </p:pic>
    </p:spTree>
    <p:extLst>
      <p:ext uri="{BB962C8B-B14F-4D97-AF65-F5344CB8AC3E}">
        <p14:creationId xmlns:p14="http://schemas.microsoft.com/office/powerpoint/2010/main" val="344144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mountain, outdoor, nature, hill&#10;&#10;Description automatically generated">
            <a:extLst>
              <a:ext uri="{FF2B5EF4-FFF2-40B4-BE49-F238E27FC236}">
                <a16:creationId xmlns:a16="http://schemas.microsoft.com/office/drawing/2014/main" id="{23636ADD-0D97-4B73-9CDE-4AD9D6D4686A}"/>
              </a:ext>
            </a:extLst>
          </p:cNvPr>
          <p:cNvPicPr>
            <a:picLocks noChangeAspect="1"/>
          </p:cNvPicPr>
          <p:nvPr/>
        </p:nvPicPr>
        <p:blipFill>
          <a:blip r:embed="rId2" cstate="email">
            <a:alphaModFix amt="17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0" y="1927000"/>
            <a:ext cx="12192000" cy="4931000"/>
          </a:xfrm>
          <a:prstGeom prst="rect">
            <a:avLst/>
          </a:prstGeom>
        </p:spPr>
      </p:pic>
      <p:sp>
        <p:nvSpPr>
          <p:cNvPr id="14" name="Title 1">
            <a:extLst>
              <a:ext uri="{FF2B5EF4-FFF2-40B4-BE49-F238E27FC236}">
                <a16:creationId xmlns:a16="http://schemas.microsoft.com/office/drawing/2014/main" id="{60CACAB3-38F8-4942-B5FC-482B2DFC2D94}"/>
              </a:ext>
            </a:extLst>
          </p:cNvPr>
          <p:cNvSpPr txBox="1">
            <a:spLocks/>
          </p:cNvSpPr>
          <p:nvPr/>
        </p:nvSpPr>
        <p:spPr>
          <a:xfrm>
            <a:off x="241964" y="311733"/>
            <a:ext cx="10922000" cy="598488"/>
          </a:xfrm>
          <a:prstGeom prst="rect">
            <a:avLst/>
          </a:prstGeom>
        </p:spPr>
        <p:txBody>
          <a:bodyPr vert="horz" lIns="0" tIns="0" rIns="0" bIns="0" rtlCol="0" anchor="b" anchorCtr="0">
            <a:noAutofit/>
          </a:bodyPr>
          <a:lstStyle>
            <a:lvl1pPr algn="l" defTabSz="914400" rtl="0" eaLnBrk="1" latinLnBrk="0" hangingPunct="1">
              <a:lnSpc>
                <a:spcPts val="2359"/>
              </a:lnSpc>
              <a:spcBef>
                <a:spcPct val="0"/>
              </a:spcBef>
              <a:buFontTx/>
              <a:buNone/>
              <a:defRPr sz="2177" b="1" i="0" kern="1200">
                <a:solidFill>
                  <a:schemeClr val="tx1"/>
                </a:solidFill>
                <a:latin typeface="Arial" panose="020B0604020202020204" pitchFamily="34" charset="0"/>
                <a:ea typeface="+mj-ea"/>
                <a:cs typeface="Arial" panose="020B0604020202020204" pitchFamily="34" charset="0"/>
              </a:defRPr>
            </a:lvl1pPr>
          </a:lstStyle>
          <a:p>
            <a:endParaRPr lang="en-US" dirty="0">
              <a:latin typeface="Dala Floda Bold" panose="02020503090308020303" pitchFamily="18" charset="77"/>
            </a:endParaRPr>
          </a:p>
        </p:txBody>
      </p:sp>
      <p:pic>
        <p:nvPicPr>
          <p:cNvPr id="22" name="Picture 21">
            <a:extLst>
              <a:ext uri="{FF2B5EF4-FFF2-40B4-BE49-F238E27FC236}">
                <a16:creationId xmlns:a16="http://schemas.microsoft.com/office/drawing/2014/main" id="{9E04B018-BDFA-4BBD-9CD4-E8E9B0CA870D}"/>
              </a:ext>
            </a:extLst>
          </p:cNvPr>
          <p:cNvPicPr>
            <a:picLocks noChangeAspect="1"/>
          </p:cNvPicPr>
          <p:nvPr/>
        </p:nvPicPr>
        <p:blipFill>
          <a:blip r:embed="rId4"/>
          <a:stretch>
            <a:fillRect/>
          </a:stretch>
        </p:blipFill>
        <p:spPr>
          <a:xfrm>
            <a:off x="3221" y="-2092"/>
            <a:ext cx="12188779" cy="1914792"/>
          </a:xfrm>
          <a:prstGeom prst="rect">
            <a:avLst/>
          </a:prstGeom>
        </p:spPr>
      </p:pic>
      <p:sp>
        <p:nvSpPr>
          <p:cNvPr id="23" name="TextBox 22">
            <a:extLst>
              <a:ext uri="{FF2B5EF4-FFF2-40B4-BE49-F238E27FC236}">
                <a16:creationId xmlns:a16="http://schemas.microsoft.com/office/drawing/2014/main" id="{C3DBCA7F-6207-4D1D-8124-7C0CCF810DF3}"/>
              </a:ext>
            </a:extLst>
          </p:cNvPr>
          <p:cNvSpPr txBox="1"/>
          <p:nvPr/>
        </p:nvSpPr>
        <p:spPr>
          <a:xfrm>
            <a:off x="241964" y="1473592"/>
            <a:ext cx="6167230" cy="369332"/>
          </a:xfrm>
          <a:prstGeom prst="rect">
            <a:avLst/>
          </a:prstGeom>
          <a:noFill/>
        </p:spPr>
        <p:txBody>
          <a:bodyPr wrap="square">
            <a:spAutoFit/>
          </a:bodyPr>
          <a:lstStyle/>
          <a:p>
            <a:r>
              <a:rPr lang="en-GB" b="1" dirty="0">
                <a:solidFill>
                  <a:schemeClr val="bg1"/>
                </a:solidFill>
                <a:latin typeface="Dala Floda Roman" panose="02020503090308020303" pitchFamily="18" charset="77"/>
              </a:rPr>
              <a:t>TAIAO (Environment &amp; interconnectedness)</a:t>
            </a:r>
            <a:r>
              <a:rPr lang="en-NZ" dirty="0">
                <a:solidFill>
                  <a:schemeClr val="bg1"/>
                </a:solidFill>
                <a:latin typeface="Dala Floda Roman" panose="02020503090308020303" pitchFamily="18" charset="77"/>
              </a:rPr>
              <a:t> </a:t>
            </a:r>
            <a:endParaRPr lang="en-US" dirty="0">
              <a:solidFill>
                <a:schemeClr val="bg1"/>
              </a:solidFill>
              <a:latin typeface="Dala Floda Roman" panose="02020503090308020303" pitchFamily="18" charset="77"/>
            </a:endParaRPr>
          </a:p>
        </p:txBody>
      </p:sp>
      <p:sp>
        <p:nvSpPr>
          <p:cNvPr id="24" name="TextBox 23">
            <a:extLst>
              <a:ext uri="{FF2B5EF4-FFF2-40B4-BE49-F238E27FC236}">
                <a16:creationId xmlns:a16="http://schemas.microsoft.com/office/drawing/2014/main" id="{5AAEE370-0EBB-47D5-9B9A-4E67D53BC9AB}"/>
              </a:ext>
            </a:extLst>
          </p:cNvPr>
          <p:cNvSpPr txBox="1"/>
          <p:nvPr/>
        </p:nvSpPr>
        <p:spPr>
          <a:xfrm>
            <a:off x="171751" y="833407"/>
            <a:ext cx="6167230" cy="707886"/>
          </a:xfrm>
          <a:prstGeom prst="rect">
            <a:avLst/>
          </a:prstGeom>
          <a:noFill/>
        </p:spPr>
        <p:txBody>
          <a:bodyPr wrap="square">
            <a:spAutoFit/>
          </a:bodyPr>
          <a:lstStyle/>
          <a:p>
            <a:r>
              <a:rPr lang="en-GB" sz="4000" b="1" dirty="0">
                <a:solidFill>
                  <a:schemeClr val="bg1"/>
                </a:solidFill>
                <a:latin typeface="Dala Floda Roman" panose="02020503090308020303" pitchFamily="18" charset="77"/>
              </a:rPr>
              <a:t>WAHANGA TUARUA:</a:t>
            </a:r>
            <a:r>
              <a:rPr lang="en-NZ" sz="4000" dirty="0">
                <a:solidFill>
                  <a:schemeClr val="bg1"/>
                </a:solidFill>
                <a:latin typeface="Dala Floda Roman" panose="02020503090308020303" pitchFamily="18" charset="77"/>
              </a:rPr>
              <a:t> </a:t>
            </a:r>
            <a:endParaRPr lang="en-US" sz="4000" dirty="0">
              <a:solidFill>
                <a:schemeClr val="bg1"/>
              </a:solidFill>
              <a:latin typeface="Dala Floda Roman" panose="02020503090308020303" pitchFamily="18" charset="77"/>
            </a:endParaRPr>
          </a:p>
        </p:txBody>
      </p:sp>
      <p:pic>
        <p:nvPicPr>
          <p:cNvPr id="25" name="Picture 1">
            <a:extLst>
              <a:ext uri="{FF2B5EF4-FFF2-40B4-BE49-F238E27FC236}">
                <a16:creationId xmlns:a16="http://schemas.microsoft.com/office/drawing/2014/main" id="{971059B4-2300-4E51-9889-7BF40430449C}"/>
              </a:ext>
            </a:extLst>
          </p:cNvPr>
          <p:cNvPicPr>
            <a:picLocks noChangeAspect="1" noChangeArrowheads="1"/>
          </p:cNvPicPr>
          <p:nvPr/>
        </p:nvPicPr>
        <p:blipFill>
          <a:blip r:embed="rId5">
            <a:alphaModFix amt="58000"/>
            <a:extLst>
              <a:ext uri="{28A0092B-C50C-407E-A947-70E740481C1C}">
                <a14:useLocalDpi xmlns:a14="http://schemas.microsoft.com/office/drawing/2010/main" val="0"/>
              </a:ext>
            </a:extLst>
          </a:blip>
          <a:srcRect/>
          <a:stretch>
            <a:fillRect/>
          </a:stretch>
        </p:blipFill>
        <p:spPr bwMode="auto">
          <a:xfrm>
            <a:off x="9227429" y="252349"/>
            <a:ext cx="2792820" cy="1405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10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9D8F9-3B83-4EB7-BF11-C6B8859F7778}"/>
              </a:ext>
            </a:extLst>
          </p:cNvPr>
          <p:cNvPicPr>
            <a:picLocks noChangeAspect="1"/>
          </p:cNvPicPr>
          <p:nvPr/>
        </p:nvPicPr>
        <p:blipFill>
          <a:blip r:embed="rId2"/>
          <a:stretch>
            <a:fillRect/>
          </a:stretch>
        </p:blipFill>
        <p:spPr>
          <a:xfrm>
            <a:off x="6096000" y="0"/>
            <a:ext cx="6093168" cy="1042091"/>
          </a:xfrm>
          <a:prstGeom prst="rect">
            <a:avLst/>
          </a:prstGeom>
        </p:spPr>
      </p:pic>
      <p:pic>
        <p:nvPicPr>
          <p:cNvPr id="2" name="Picture 1" descr="A picture containing mountain, outdoor, nature, valley&#10;&#10;Description automatically generated">
            <a:extLst>
              <a:ext uri="{FF2B5EF4-FFF2-40B4-BE49-F238E27FC236}">
                <a16:creationId xmlns:a16="http://schemas.microsoft.com/office/drawing/2014/main" id="{4ACF7B51-DEB5-78BE-8964-4EF98826FA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16447"/>
            <a:ext cx="6096000" cy="8833325"/>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8A6EC"/>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A3C280B-8DAA-092B-C869-0576983DA73D}"/>
              </a:ext>
            </a:extLst>
          </p:cNvPr>
          <p:cNvSpPr txBox="1"/>
          <p:nvPr/>
        </p:nvSpPr>
        <p:spPr>
          <a:xfrm>
            <a:off x="5880543" y="2115117"/>
            <a:ext cx="5171165" cy="3823258"/>
          </a:xfrm>
          <a:prstGeom prst="rect">
            <a:avLst/>
          </a:prstGeom>
        </p:spPr>
        <p:txBody>
          <a:bodyPr vert="horz" lIns="91440" tIns="45720" rIns="91440" bIns="45720" rtlCol="0">
            <a:normAutofit/>
          </a:bodyPr>
          <a:lstStyle/>
          <a:p>
            <a:pPr algn="ctr">
              <a:lnSpc>
                <a:spcPct val="90000"/>
              </a:lnSpc>
              <a:spcAft>
                <a:spcPts val="600"/>
              </a:spcAft>
            </a:pPr>
            <a:endParaRPr lang="en-US" sz="2000" b="1" dirty="0">
              <a:latin typeface="Dala Floda Roman" panose="02020503090308020303" pitchFamily="18" charset="77"/>
            </a:endParaRPr>
          </a:p>
          <a:p>
            <a:pPr marL="342900" indent="-342900" algn="ctr">
              <a:lnSpc>
                <a:spcPct val="90000"/>
              </a:lnSpc>
              <a:spcAft>
                <a:spcPts val="600"/>
              </a:spcAft>
              <a:buFont typeface="Arial" panose="020B0604020202020204" pitchFamily="34" charset="0"/>
              <a:buChar char="•"/>
            </a:pPr>
            <a:r>
              <a:rPr lang="en-US" sz="2000" b="1" dirty="0" err="1">
                <a:latin typeface="Dala Floda Roman" panose="02020503090308020303" pitchFamily="18" charset="77"/>
              </a:rPr>
              <a:t>Pukeatua</a:t>
            </a:r>
            <a:r>
              <a:rPr lang="en-US" sz="2000" b="1" dirty="0">
                <a:latin typeface="Dala Floda Roman" panose="02020503090308020303" pitchFamily="18" charset="77"/>
              </a:rPr>
              <a:t> to </a:t>
            </a:r>
            <a:r>
              <a:rPr lang="en-US" sz="2000" b="1" dirty="0" err="1">
                <a:latin typeface="Dala Floda Roman" panose="02020503090308020303" pitchFamily="18" charset="77"/>
              </a:rPr>
              <a:t>Tirotiro-whetu</a:t>
            </a:r>
            <a:endParaRPr lang="en-US" sz="2000" b="1" dirty="0">
              <a:latin typeface="Dala Floda Roman" panose="02020503090308020303" pitchFamily="18" charset="77"/>
            </a:endParaRPr>
          </a:p>
        </p:txBody>
      </p:sp>
      <p:pic>
        <p:nvPicPr>
          <p:cNvPr id="7" name="Picture 1">
            <a:extLst>
              <a:ext uri="{FF2B5EF4-FFF2-40B4-BE49-F238E27FC236}">
                <a16:creationId xmlns:a16="http://schemas.microsoft.com/office/drawing/2014/main" id="{77E93432-FD40-4CAE-AE06-B28CBD69F7A9}"/>
              </a:ext>
            </a:extLst>
          </p:cNvPr>
          <p:cNvPicPr>
            <a:picLocks noChangeAspect="1" noChangeArrowheads="1"/>
          </p:cNvPicPr>
          <p:nvPr/>
        </p:nvPicPr>
        <p:blipFill>
          <a:blip r:embed="rId4">
            <a:alphaModFix amt="58000"/>
            <a:extLst>
              <a:ext uri="{28A0092B-C50C-407E-A947-70E740481C1C}">
                <a14:useLocalDpi xmlns:a14="http://schemas.microsoft.com/office/drawing/2010/main" val="0"/>
              </a:ext>
            </a:extLst>
          </a:blip>
          <a:srcRect/>
          <a:stretch>
            <a:fillRect/>
          </a:stretch>
        </p:blipFill>
        <p:spPr bwMode="auto">
          <a:xfrm>
            <a:off x="10167075" y="75720"/>
            <a:ext cx="1769265" cy="890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072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C280B-8DAA-092B-C869-0576983DA73D}"/>
              </a:ext>
            </a:extLst>
          </p:cNvPr>
          <p:cNvSpPr txBox="1"/>
          <p:nvPr/>
        </p:nvSpPr>
        <p:spPr>
          <a:xfrm>
            <a:off x="6501623" y="2426208"/>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dirty="0">
                <a:latin typeface="Dala Floda Roman" panose="02020503090308020303" pitchFamily="18" charset="77"/>
              </a:rPr>
              <a:t>Waiwiri Stream to </a:t>
            </a:r>
            <a:r>
              <a:rPr lang="en-US" sz="2000" b="1" dirty="0" err="1">
                <a:latin typeface="Dala Floda Roman" panose="02020503090308020303" pitchFamily="18" charset="77"/>
              </a:rPr>
              <a:t>Waikawa</a:t>
            </a:r>
            <a:endParaRPr lang="en-US" sz="2000" b="1" dirty="0">
              <a:latin typeface="Dala Floda Roman" panose="02020503090308020303" pitchFamily="18" charset="77"/>
            </a:endParaRPr>
          </a:p>
          <a:p>
            <a:pPr indent="-228600">
              <a:lnSpc>
                <a:spcPct val="90000"/>
              </a:lnSpc>
              <a:spcAft>
                <a:spcPts val="600"/>
              </a:spcAft>
              <a:buFont typeface="Arial" panose="020B0604020202020204" pitchFamily="34" charset="0"/>
              <a:buChar char="•"/>
            </a:pPr>
            <a:r>
              <a:rPr lang="en-US" sz="2000" b="1" dirty="0">
                <a:latin typeface="Dala Floda Roman" panose="02020503090308020303" pitchFamily="18" charset="77"/>
              </a:rPr>
              <a:t>Former papa </a:t>
            </a:r>
            <a:r>
              <a:rPr lang="en-US" sz="2000" b="1" dirty="0" err="1">
                <a:latin typeface="Dala Floda Roman" panose="02020503090308020303" pitchFamily="18" charset="77"/>
              </a:rPr>
              <a:t>kāinga</a:t>
            </a:r>
            <a:r>
              <a:rPr lang="en-US" sz="2000" b="1" dirty="0">
                <a:latin typeface="Dala Floda Roman" panose="02020503090308020303" pitchFamily="18" charset="77"/>
              </a:rPr>
              <a:t> and </a:t>
            </a:r>
            <a:r>
              <a:rPr lang="en-US" sz="2000" b="1" dirty="0" err="1">
                <a:latin typeface="Dala Floda Roman" panose="02020503090308020303" pitchFamily="18" charset="77"/>
              </a:rPr>
              <a:t>mahinga</a:t>
            </a:r>
            <a:r>
              <a:rPr lang="en-US" sz="2000" b="1" dirty="0">
                <a:latin typeface="Dala Floda Roman" panose="02020503090308020303" pitchFamily="18" charset="77"/>
              </a:rPr>
              <a:t> </a:t>
            </a:r>
            <a:r>
              <a:rPr lang="en-US" sz="2000" b="1" dirty="0" err="1">
                <a:latin typeface="Dala Floda Roman" panose="02020503090308020303" pitchFamily="18" charset="77"/>
              </a:rPr>
              <a:t>mataitai</a:t>
            </a:r>
            <a:endParaRPr lang="en-US" sz="2000" b="1" dirty="0">
              <a:latin typeface="Dala Floda Roman" panose="02020503090308020303" pitchFamily="18" charset="77"/>
            </a:endParaRPr>
          </a:p>
          <a:p>
            <a:pPr indent="-228600">
              <a:lnSpc>
                <a:spcPct val="90000"/>
              </a:lnSpc>
              <a:spcAft>
                <a:spcPts val="600"/>
              </a:spcAft>
              <a:buFont typeface="Arial" panose="020B0604020202020204" pitchFamily="34" charset="0"/>
              <a:buChar char="•"/>
            </a:pPr>
            <a:r>
              <a:rPr lang="en-US" sz="2000" b="1" dirty="0" err="1">
                <a:latin typeface="Dala Floda Roman" panose="02020503090308020303" pitchFamily="18" charset="77"/>
              </a:rPr>
              <a:t>Muhunoa</a:t>
            </a:r>
            <a:r>
              <a:rPr lang="en-US" sz="2000" b="1" dirty="0">
                <a:latin typeface="Dala Floda Roman" panose="02020503090308020303" pitchFamily="18" charset="77"/>
              </a:rPr>
              <a:t>, </a:t>
            </a:r>
            <a:r>
              <a:rPr lang="en-US" sz="2000" b="1" dirty="0" err="1">
                <a:latin typeface="Dala Floda Roman" panose="02020503090308020303" pitchFamily="18" charset="77"/>
              </a:rPr>
              <a:t>Kāingapipi</a:t>
            </a:r>
            <a:r>
              <a:rPr lang="en-US" sz="2000" b="1" dirty="0">
                <a:latin typeface="Dala Floda Roman" panose="02020503090308020303" pitchFamily="18" charset="77"/>
              </a:rPr>
              <a:t>, </a:t>
            </a:r>
            <a:r>
              <a:rPr lang="en-US" sz="2000" b="1" dirty="0" err="1">
                <a:latin typeface="Dala Floda Roman" panose="02020503090308020303" pitchFamily="18" charset="77"/>
              </a:rPr>
              <a:t>Ōhine</a:t>
            </a:r>
            <a:r>
              <a:rPr lang="en-US" sz="2000" b="1" dirty="0">
                <a:latin typeface="Dala Floda Roman" panose="02020503090308020303" pitchFamily="18" charset="77"/>
              </a:rPr>
              <a:t> lagoon</a:t>
            </a:r>
          </a:p>
          <a:p>
            <a:pPr indent="-228600">
              <a:lnSpc>
                <a:spcPct val="90000"/>
              </a:lnSpc>
              <a:spcAft>
                <a:spcPts val="600"/>
              </a:spcAft>
              <a:buFont typeface="Arial" panose="020B0604020202020204" pitchFamily="34" charset="0"/>
              <a:buChar char="•"/>
            </a:pPr>
            <a:r>
              <a:rPr lang="en-US" sz="2000" b="1" dirty="0" err="1">
                <a:latin typeface="Dala Floda Roman" panose="02020503090308020303" pitchFamily="18" charset="77"/>
              </a:rPr>
              <a:t>Tirotirowhetu</a:t>
            </a:r>
            <a:r>
              <a:rPr lang="en-US" sz="2000" b="1" dirty="0">
                <a:latin typeface="Dala Floda Roman" panose="02020503090308020303" pitchFamily="18" charset="77"/>
              </a:rPr>
              <a:t>, Te </a:t>
            </a:r>
            <a:r>
              <a:rPr lang="en-US" sz="2000" b="1" dirty="0" err="1">
                <a:latin typeface="Dala Floda Roman" panose="02020503090308020303" pitchFamily="18" charset="77"/>
              </a:rPr>
              <a:t>Rauawa</a:t>
            </a:r>
            <a:r>
              <a:rPr lang="en-US" sz="2000" b="1" dirty="0">
                <a:latin typeface="Dala Floda Roman" panose="02020503090308020303" pitchFamily="18" charset="77"/>
              </a:rPr>
              <a:t> and Tahamata</a:t>
            </a:r>
          </a:p>
        </p:txBody>
      </p:sp>
      <p:pic>
        <p:nvPicPr>
          <p:cNvPr id="2" name="Picture 1" descr="A picture containing mountain, outdoor, nature, valley&#10;&#10;Description automatically generated">
            <a:extLst>
              <a:ext uri="{FF2B5EF4-FFF2-40B4-BE49-F238E27FC236}">
                <a16:creationId xmlns:a16="http://schemas.microsoft.com/office/drawing/2014/main" id="{4ACF7B51-DEB5-78BE-8964-4EF98826FA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8" name="Straight Connector 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8A6EC"/>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mountain, nature, plane, airplane&#10;&#10;Description automatically generated">
            <a:extLst>
              <a:ext uri="{FF2B5EF4-FFF2-40B4-BE49-F238E27FC236}">
                <a16:creationId xmlns:a16="http://schemas.microsoft.com/office/drawing/2014/main" id="{65DF0F75-664F-32F2-7171-2C0264C95D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48"/>
            <a:ext cx="6169138" cy="6860674"/>
          </a:xfrm>
          <a:prstGeom prst="rect">
            <a:avLst/>
          </a:prstGeom>
        </p:spPr>
      </p:pic>
      <p:pic>
        <p:nvPicPr>
          <p:cNvPr id="5" name="Picture 4">
            <a:extLst>
              <a:ext uri="{FF2B5EF4-FFF2-40B4-BE49-F238E27FC236}">
                <a16:creationId xmlns:a16="http://schemas.microsoft.com/office/drawing/2014/main" id="{ED4EF0CB-48F4-4D16-AD23-10793E9E4C0D}"/>
              </a:ext>
            </a:extLst>
          </p:cNvPr>
          <p:cNvPicPr>
            <a:picLocks noChangeAspect="1"/>
          </p:cNvPicPr>
          <p:nvPr/>
        </p:nvPicPr>
        <p:blipFill>
          <a:blip r:embed="rId4"/>
          <a:stretch>
            <a:fillRect/>
          </a:stretch>
        </p:blipFill>
        <p:spPr>
          <a:xfrm>
            <a:off x="6169138" y="-1"/>
            <a:ext cx="6022842" cy="1030064"/>
          </a:xfrm>
          <a:prstGeom prst="rect">
            <a:avLst/>
          </a:prstGeom>
        </p:spPr>
      </p:pic>
      <p:pic>
        <p:nvPicPr>
          <p:cNvPr id="9" name="Picture 1">
            <a:extLst>
              <a:ext uri="{FF2B5EF4-FFF2-40B4-BE49-F238E27FC236}">
                <a16:creationId xmlns:a16="http://schemas.microsoft.com/office/drawing/2014/main" id="{5622490B-AC09-44CE-8B74-7C7DBB8B22CF}"/>
              </a:ext>
            </a:extLst>
          </p:cNvPr>
          <p:cNvPicPr>
            <a:picLocks noChangeAspect="1" noChangeArrowheads="1"/>
          </p:cNvPicPr>
          <p:nvPr/>
        </p:nvPicPr>
        <p:blipFill>
          <a:blip r:embed="rId5">
            <a:alphaModFix amt="58000"/>
            <a:extLst>
              <a:ext uri="{28A0092B-C50C-407E-A947-70E740481C1C}">
                <a14:useLocalDpi xmlns:a14="http://schemas.microsoft.com/office/drawing/2010/main" val="0"/>
              </a:ext>
            </a:extLst>
          </a:blip>
          <a:srcRect/>
          <a:stretch>
            <a:fillRect/>
          </a:stretch>
        </p:blipFill>
        <p:spPr bwMode="auto">
          <a:xfrm>
            <a:off x="10167075" y="75720"/>
            <a:ext cx="1769265" cy="890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976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ee6e1394-6499-4a7b-8c10-fab519a20670"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952FC9E5919A33408CADB5D53E349B74" ma:contentTypeVersion="14" ma:contentTypeDescription="Create a new document." ma:contentTypeScope="" ma:versionID="0ac0e9e26c9e6d011f6e731a0263b33a">
  <xsd:schema xmlns:xsd="http://www.w3.org/2001/XMLSchema" xmlns:xs="http://www.w3.org/2001/XMLSchema" xmlns:p="http://schemas.microsoft.com/office/2006/metadata/properties" xmlns:ns3="ff6fb88d-85c1-4881-9634-36a65a119f28" xmlns:ns4="98245cf8-ca0d-43b5-91bc-aa0f8557a0e6" targetNamespace="http://schemas.microsoft.com/office/2006/metadata/properties" ma:root="true" ma:fieldsID="fd27f42822c9a12a20b1713a14067e70" ns3:_="" ns4:_="">
    <xsd:import namespace="ff6fb88d-85c1-4881-9634-36a65a119f28"/>
    <xsd:import namespace="98245cf8-ca0d-43b5-91bc-aa0f8557a0e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6fb88d-85c1-4881-9634-36a65a119f2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8245cf8-ca0d-43b5-91bc-aa0f8557a0e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ACE765-D7C5-466B-9985-313534447116}">
  <ds:schemaRefs>
    <ds:schemaRef ds:uri="http://schemas.microsoft.com/sharepoint/v3/contenttype/forms"/>
  </ds:schemaRefs>
</ds:datastoreItem>
</file>

<file path=customXml/itemProps2.xml><?xml version="1.0" encoding="utf-8"?>
<ds:datastoreItem xmlns:ds="http://schemas.openxmlformats.org/officeDocument/2006/customXml" ds:itemID="{87D8FB4C-2CE2-4E96-8C3A-7DFF1C62FF9B}">
  <ds:schemaRefs>
    <ds:schemaRef ds:uri="Microsoft.SharePoint.Taxonomy.ContentTypeSync"/>
  </ds:schemaRefs>
</ds:datastoreItem>
</file>

<file path=customXml/itemProps3.xml><?xml version="1.0" encoding="utf-8"?>
<ds:datastoreItem xmlns:ds="http://schemas.openxmlformats.org/officeDocument/2006/customXml" ds:itemID="{FA0243FE-65C0-4EE1-8C31-FF144AE6BE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6fb88d-85c1-4881-9634-36a65a119f28"/>
    <ds:schemaRef ds:uri="98245cf8-ca0d-43b5-91bc-aa0f8557a0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AA22DCB-81CC-4F2F-8F91-344852DF19D1}">
  <ds:schemaRefs>
    <ds:schemaRef ds:uri="http://schemas.microsoft.com/office/2006/documentManagement/types"/>
    <ds:schemaRef ds:uri="http://schemas.microsoft.com/office/infopath/2007/PartnerControls"/>
    <ds:schemaRef ds:uri="http://purl.org/dc/dcmitype/"/>
    <ds:schemaRef ds:uri="http://purl.org/dc/terms/"/>
    <ds:schemaRef ds:uri="http://www.w3.org/XML/1998/namespace"/>
    <ds:schemaRef ds:uri="http://purl.org/dc/elements/1.1/"/>
    <ds:schemaRef ds:uri="http://schemas.openxmlformats.org/package/2006/metadata/core-properties"/>
    <ds:schemaRef ds:uri="98245cf8-ca0d-43b5-91bc-aa0f8557a0e6"/>
    <ds:schemaRef ds:uri="ff6fb88d-85c1-4881-9634-36a65a119f2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1747</TotalTime>
  <Words>844</Words>
  <Application>Microsoft Macintosh PowerPoint</Application>
  <PresentationFormat>Widescreen</PresentationFormat>
  <Paragraphs>173</Paragraphs>
  <Slides>31</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Dala Floda Bold</vt:lpstr>
      <vt:lpstr>Dala Floda Roman</vt:lpstr>
      <vt:lpstr>Gotham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 MANA – PRESTIGE, AUTHORITY, EMPOWERMENT AND LEADERSHIP  MANA TAONGA – ACKNOWLEDGING and VALUING the  CONNECTIONS BETWEEN  EVERYTHING  MANA WHENUA /Ahi Kaa – KEEPING THE HOME FIRES ALIVE   MANA TANGATA – THE INFLUENCE OF COLLECTIVE WORTH  MANA ATUA – ACKNOWLEDGING SPIRITUAL DIMENSIONS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Golf balls and golf balls….</vt:lpstr>
      <vt:lpstr>…and more golf balls</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Based – Wednesday 5th May (3.5hrs) 9am -12.30pm , Muaupoko (after lunch)</dc:title>
  <dc:creator>Tina Wilson - TPE</dc:creator>
  <cp:lastModifiedBy>Huhana Smith</cp:lastModifiedBy>
  <cp:revision>15</cp:revision>
  <dcterms:created xsi:type="dcterms:W3CDTF">2022-04-27T07:05:37Z</dcterms:created>
  <dcterms:modified xsi:type="dcterms:W3CDTF">2022-05-03T03:11:43Z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f245866-d7d7-4d56-b69e-66f47d2746a2_Enabled">
    <vt:lpwstr>true</vt:lpwstr>
  </property>
  <property fmtid="{D5CDD505-2E9C-101B-9397-08002B2CF9AE}" pid="3" name="MSIP_Label_af245866-d7d7-4d56-b69e-66f47d2746a2_SetDate">
    <vt:lpwstr>2022-04-27T07:05:37Z</vt:lpwstr>
  </property>
  <property fmtid="{D5CDD505-2E9C-101B-9397-08002B2CF9AE}" pid="4" name="MSIP_Label_af245866-d7d7-4d56-b69e-66f47d2746a2_Method">
    <vt:lpwstr>Standard</vt:lpwstr>
  </property>
  <property fmtid="{D5CDD505-2E9C-101B-9397-08002B2CF9AE}" pid="5" name="MSIP_Label_af245866-d7d7-4d56-b69e-66f47d2746a2_Name">
    <vt:lpwstr>af245866-d7d7-4d56-b69e-66f47d2746a2</vt:lpwstr>
  </property>
  <property fmtid="{D5CDD505-2E9C-101B-9397-08002B2CF9AE}" pid="6" name="MSIP_Label_af245866-d7d7-4d56-b69e-66f47d2746a2_SiteId">
    <vt:lpwstr>209fe2ce-372c-489e-b3fd-066acdf69f09</vt:lpwstr>
  </property>
  <property fmtid="{D5CDD505-2E9C-101B-9397-08002B2CF9AE}" pid="7" name="MSIP_Label_af245866-d7d7-4d56-b69e-66f47d2746a2_ActionId">
    <vt:lpwstr>865d939b-31eb-4464-80aa-429ceead76e4</vt:lpwstr>
  </property>
  <property fmtid="{D5CDD505-2E9C-101B-9397-08002B2CF9AE}" pid="8" name="MSIP_Label_af245866-d7d7-4d56-b69e-66f47d2746a2_ContentBits">
    <vt:lpwstr>0</vt:lpwstr>
  </property>
  <property fmtid="{D5CDD505-2E9C-101B-9397-08002B2CF9AE}" pid="9" name="ContentTypeId">
    <vt:lpwstr>0x010100952FC9E5919A33408CADB5D53E349B74</vt:lpwstr>
  </property>
  <property fmtid="{D5CDD505-2E9C-101B-9397-08002B2CF9AE}" pid="10" name="MSIP_Label_bd9e4d68-54d0-40a5-8c9a-85a36c87352c_Enabled">
    <vt:lpwstr>true</vt:lpwstr>
  </property>
  <property fmtid="{D5CDD505-2E9C-101B-9397-08002B2CF9AE}" pid="11" name="MSIP_Label_bd9e4d68-54d0-40a5-8c9a-85a36c87352c_SetDate">
    <vt:lpwstr>2022-05-01T08:00:17Z</vt:lpwstr>
  </property>
  <property fmtid="{D5CDD505-2E9C-101B-9397-08002B2CF9AE}" pid="12" name="MSIP_Label_bd9e4d68-54d0-40a5-8c9a-85a36c87352c_Method">
    <vt:lpwstr>Privileged</vt:lpwstr>
  </property>
  <property fmtid="{D5CDD505-2E9C-101B-9397-08002B2CF9AE}" pid="13" name="MSIP_Label_bd9e4d68-54d0-40a5-8c9a-85a36c87352c_Name">
    <vt:lpwstr>Unclassified</vt:lpwstr>
  </property>
  <property fmtid="{D5CDD505-2E9C-101B-9397-08002B2CF9AE}" pid="14" name="MSIP_Label_bd9e4d68-54d0-40a5-8c9a-85a36c87352c_SiteId">
    <vt:lpwstr>388728e1-bbd0-4378-98dc-f8682e644300</vt:lpwstr>
  </property>
  <property fmtid="{D5CDD505-2E9C-101B-9397-08002B2CF9AE}" pid="15" name="MSIP_Label_bd9e4d68-54d0-40a5-8c9a-85a36c87352c_ActionId">
    <vt:lpwstr>0896cfa1-6bab-4cc9-94ca-80b2aa493e01</vt:lpwstr>
  </property>
  <property fmtid="{D5CDD505-2E9C-101B-9397-08002B2CF9AE}" pid="16" name="MSIP_Label_bd9e4d68-54d0-40a5-8c9a-85a36c87352c_ContentBits">
    <vt:lpwstr>0</vt:lpwstr>
  </property>
</Properties>
</file>